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9" r:id="rId2"/>
    <p:sldId id="350" r:id="rId3"/>
    <p:sldId id="351" r:id="rId4"/>
    <p:sldId id="352" r:id="rId5"/>
    <p:sldId id="353" r:id="rId6"/>
    <p:sldId id="355" r:id="rId7"/>
    <p:sldId id="356" r:id="rId8"/>
    <p:sldId id="357" r:id="rId9"/>
    <p:sldId id="358" r:id="rId10"/>
    <p:sldId id="364" r:id="rId11"/>
    <p:sldId id="363" r:id="rId12"/>
    <p:sldId id="365" r:id="rId13"/>
    <p:sldId id="366" r:id="rId14"/>
    <p:sldId id="367" r:id="rId15"/>
    <p:sldId id="368" r:id="rId16"/>
    <p:sldId id="369" r:id="rId17"/>
    <p:sldId id="370" r:id="rId18"/>
    <p:sldId id="371" r:id="rId19"/>
    <p:sldId id="372" r:id="rId20"/>
    <p:sldId id="373" r:id="rId21"/>
    <p:sldId id="470" r:id="rId22"/>
    <p:sldId id="376" r:id="rId23"/>
    <p:sldId id="377" r:id="rId24"/>
    <p:sldId id="378" r:id="rId25"/>
    <p:sldId id="38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7F1"/>
    <a:srgbClr val="FFECF7"/>
    <a:srgbClr val="FAE7FF"/>
    <a:srgbClr val="FFF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8"/>
    <p:restoredTop sz="50612"/>
  </p:normalViewPr>
  <p:slideViewPr>
    <p:cSldViewPr snapToGrid="0" snapToObjects="1">
      <p:cViewPr varScale="1">
        <p:scale>
          <a:sx n="61" d="100"/>
          <a:sy n="61" d="100"/>
        </p:scale>
        <p:origin x="2968" y="200"/>
      </p:cViewPr>
      <p:guideLst/>
    </p:cSldViewPr>
  </p:slideViewPr>
  <p:outlineViewPr>
    <p:cViewPr>
      <p:scale>
        <a:sx n="33" d="100"/>
        <a:sy n="33" d="100"/>
      </p:scale>
      <p:origin x="0" y="-56208"/>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p:scale>
          <a:sx n="95" d="100"/>
          <a:sy n="95" d="100"/>
        </p:scale>
        <p:origin x="4360" y="3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A61D61-3921-AD43-ACD2-6DFB4B30E4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542D81E-F664-CE46-A410-A312790E36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9EBEE7-AAC4-4642-8AD4-06301C150C46}" type="datetimeFigureOut">
              <a:rPr lang="en-GB" smtClean="0"/>
              <a:t>23/11/2021</a:t>
            </a:fld>
            <a:endParaRPr lang="en-GB"/>
          </a:p>
        </p:txBody>
      </p:sp>
      <p:sp>
        <p:nvSpPr>
          <p:cNvPr id="4" name="Footer Placeholder 3">
            <a:extLst>
              <a:ext uri="{FF2B5EF4-FFF2-40B4-BE49-F238E27FC236}">
                <a16:creationId xmlns:a16="http://schemas.microsoft.com/office/drawing/2014/main" id="{66400B19-B1F6-C44A-B303-BE9BCA684D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E3988E-7692-1641-8C5C-6448182C8E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3FE6BF-1996-9A41-B3A4-D96D79859B91}" type="slidenum">
              <a:rPr lang="en-GB" smtClean="0"/>
              <a:t>‹#›</a:t>
            </a:fld>
            <a:endParaRPr lang="en-GB"/>
          </a:p>
        </p:txBody>
      </p:sp>
    </p:spTree>
    <p:extLst>
      <p:ext uri="{BB962C8B-B14F-4D97-AF65-F5344CB8AC3E}">
        <p14:creationId xmlns:p14="http://schemas.microsoft.com/office/powerpoint/2010/main" val="1506479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E19E4-9C9F-A94E-B9F1-549853297126}"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22716-89F5-F944-A090-283A76C8A2A5}" type="slidenum">
              <a:rPr lang="en-GB" smtClean="0"/>
              <a:t>‹#›</a:t>
            </a:fld>
            <a:endParaRPr lang="en-GB"/>
          </a:p>
        </p:txBody>
      </p:sp>
    </p:spTree>
    <p:extLst>
      <p:ext uri="{BB962C8B-B14F-4D97-AF65-F5344CB8AC3E}">
        <p14:creationId xmlns:p14="http://schemas.microsoft.com/office/powerpoint/2010/main" val="264751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err="1">
                <a:solidFill>
                  <a:schemeClr val="tx1"/>
                </a:solidFill>
                <a:effectLst/>
                <a:latin typeface="+mn-lt"/>
                <a:ea typeface="+mn-ea"/>
                <a:cs typeface="+mn-cs"/>
              </a:rPr>
              <a:t>This</a:t>
            </a:r>
            <a:r>
              <a:rPr lang="sv-SE" sz="1200" kern="1200" dirty="0">
                <a:solidFill>
                  <a:schemeClr val="tx1"/>
                </a:solidFill>
                <a:effectLst/>
                <a:latin typeface="+mn-lt"/>
                <a:ea typeface="+mn-ea"/>
                <a:cs typeface="+mn-cs"/>
              </a:rPr>
              <a:t> workshop presentation </a:t>
            </a:r>
            <a:r>
              <a:rPr lang="sv-SE" sz="1200" kern="1200" dirty="0" err="1">
                <a:solidFill>
                  <a:schemeClr val="tx1"/>
                </a:solidFill>
                <a:effectLst/>
                <a:latin typeface="+mn-lt"/>
                <a:ea typeface="+mn-ea"/>
                <a:cs typeface="+mn-cs"/>
              </a:rPr>
              <a:t>includes</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Basic </a:t>
            </a:r>
            <a:r>
              <a:rPr lang="sv-SE" sz="1200" kern="1200" dirty="0" err="1">
                <a:solidFill>
                  <a:schemeClr val="tx1"/>
                </a:solidFill>
                <a:effectLst/>
                <a:latin typeface="+mn-lt"/>
                <a:ea typeface="+mn-ea"/>
                <a:cs typeface="+mn-cs"/>
              </a:rPr>
              <a:t>facts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about</a:t>
            </a:r>
            <a:r>
              <a:rPr lang="sv-SE" sz="1200" kern="1200" dirty="0">
                <a:solidFill>
                  <a:schemeClr val="tx1"/>
                </a:solidFill>
                <a:effectLst/>
                <a:latin typeface="+mn-lt"/>
                <a:ea typeface="+mn-ea"/>
                <a:cs typeface="+mn-cs"/>
              </a:rPr>
              <a:t> Child </a:t>
            </a:r>
            <a:r>
              <a:rPr lang="sv-SE" sz="1200" kern="1200" dirty="0" err="1">
                <a:solidFill>
                  <a:schemeClr val="tx1"/>
                </a:solidFill>
                <a:effectLst/>
                <a:latin typeface="+mn-lt"/>
                <a:ea typeface="+mn-ea"/>
                <a:cs typeface="+mn-cs"/>
              </a:rPr>
              <a:t>Rights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Basic </a:t>
            </a:r>
            <a:r>
              <a:rPr lang="sv-SE" sz="1200" kern="1200" dirty="0" err="1">
                <a:solidFill>
                  <a:schemeClr val="tx1"/>
                </a:solidFill>
                <a:effectLst/>
                <a:latin typeface="+mn-lt"/>
                <a:ea typeface="+mn-ea"/>
                <a:cs typeface="+mn-cs"/>
              </a:rPr>
              <a:t>facts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about</a:t>
            </a:r>
            <a:r>
              <a:rPr lang="sv-SE" sz="1200" kern="1200" dirty="0">
                <a:solidFill>
                  <a:schemeClr val="tx1"/>
                </a:solidFill>
                <a:effectLst/>
                <a:latin typeface="+mn-lt"/>
                <a:ea typeface="+mn-ea"/>
                <a:cs typeface="+mn-cs"/>
              </a:rPr>
              <a:t> Girls’ </a:t>
            </a:r>
            <a:r>
              <a:rPr lang="sv-SE" sz="1200" kern="1200" dirty="0" err="1">
                <a:solidFill>
                  <a:schemeClr val="tx1"/>
                </a:solidFill>
                <a:effectLst/>
                <a:latin typeface="+mn-lt"/>
                <a:ea typeface="+mn-ea"/>
                <a:cs typeface="+mn-cs"/>
              </a:rPr>
              <a:t>Rights</a:t>
            </a:r>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Dialogue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questions</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groups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work</a:t>
            </a:r>
            <a:r>
              <a:rPr lang="sv-SE" sz="1200" kern="1200" dirty="0">
                <a:solidFill>
                  <a:schemeClr val="tx1"/>
                </a:solidFill>
                <a:effectLst/>
                <a:latin typeface="+mn-lt"/>
                <a:ea typeface="+mn-ea"/>
                <a:cs typeface="+mn-cs"/>
              </a:rPr>
              <a:t> formats.</a:t>
            </a:r>
          </a:p>
        </p:txBody>
      </p:sp>
      <p:sp>
        <p:nvSpPr>
          <p:cNvPr id="4" name="Slide Number Placeholder 3"/>
          <p:cNvSpPr>
            <a:spLocks noGrp="1"/>
          </p:cNvSpPr>
          <p:nvPr>
            <p:ph type="sldNum" sz="quarter" idx="5"/>
          </p:nvPr>
        </p:nvSpPr>
        <p:spPr/>
        <p:txBody>
          <a:bodyPr/>
          <a:lstStyle/>
          <a:p>
            <a:fld id="{9E822716-89F5-F944-A090-283A76C8A2A5}" type="slidenum">
              <a:rPr lang="en-GB" smtClean="0"/>
              <a:t>1</a:t>
            </a:fld>
            <a:endParaRPr lang="en-GB" dirty="0"/>
          </a:p>
        </p:txBody>
      </p:sp>
    </p:spTree>
    <p:extLst>
      <p:ext uri="{BB962C8B-B14F-4D97-AF65-F5344CB8AC3E}">
        <p14:creationId xmlns:p14="http://schemas.microsoft.com/office/powerpoint/2010/main" val="254006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To workshop leader: Read </a:t>
            </a:r>
            <a:r>
              <a:rPr lang="en-GB" dirty="0" err="1">
                <a:solidFill>
                  <a:srgbClr val="FF0000"/>
                </a:solidFill>
              </a:rPr>
              <a:t>Zadreque’s</a:t>
            </a:r>
            <a:r>
              <a:rPr lang="en-GB" dirty="0">
                <a:solidFill>
                  <a:srgbClr val="FF0000"/>
                </a:solidFill>
              </a:rPr>
              <a:t> story out loud.</a:t>
            </a:r>
            <a:endParaRPr lang="sv-SE" dirty="0"/>
          </a:p>
          <a:p>
            <a:endParaRPr lang="en-GB" b="1" dirty="0">
              <a:solidFill>
                <a:schemeClr val="accent6"/>
              </a:solidFill>
            </a:endParaRPr>
          </a:p>
          <a:p>
            <a:r>
              <a:rPr lang="en-GB" b="1" dirty="0">
                <a:solidFill>
                  <a:schemeClr val="accent6"/>
                </a:solidFill>
              </a:rPr>
              <a:t>Speaking points</a:t>
            </a:r>
            <a:endParaRPr lang="sv-SE" b="1" dirty="0">
              <a:solidFill>
                <a:schemeClr val="accent6"/>
              </a:solidFill>
            </a:endParaRPr>
          </a:p>
          <a:p>
            <a:r>
              <a:rPr lang="en-GB" dirty="0"/>
              <a:t>This is </a:t>
            </a:r>
            <a:r>
              <a:rPr lang="en-GB" dirty="0" err="1"/>
              <a:t>Xadreeque</a:t>
            </a:r>
            <a:r>
              <a:rPr lang="en-GB" dirty="0"/>
              <a:t> from </a:t>
            </a:r>
            <a:r>
              <a:rPr lang="en-GB" dirty="0" err="1"/>
              <a:t>Moçambique</a:t>
            </a:r>
            <a:r>
              <a:rPr lang="en-GB" dirty="0"/>
              <a:t>. He says: </a:t>
            </a:r>
          </a:p>
          <a:p>
            <a:r>
              <a:rPr lang="en-GB" dirty="0">
                <a:solidFill>
                  <a:srgbClr val="FF0000"/>
                </a:solidFill>
              </a:rPr>
              <a:t>To workshop leader: Read part of or all of </a:t>
            </a:r>
            <a:r>
              <a:rPr lang="en-GB" dirty="0" err="1">
                <a:solidFill>
                  <a:srgbClr val="FF0000"/>
                </a:solidFill>
              </a:rPr>
              <a:t>Xadreques</a:t>
            </a:r>
            <a:r>
              <a:rPr lang="en-GB" dirty="0">
                <a:solidFill>
                  <a:srgbClr val="FF0000"/>
                </a:solidFill>
              </a:rPr>
              <a:t> story in The Globe out loud, on page 28. </a:t>
            </a:r>
          </a:p>
          <a:p>
            <a:r>
              <a:rPr lang="sv-SE" dirty="0">
                <a:solidFill>
                  <a:srgbClr val="FF0000"/>
                </a:solidFill>
              </a:rPr>
              <a:t>I </a:t>
            </a:r>
            <a:r>
              <a:rPr lang="sv-SE" dirty="0" err="1">
                <a:solidFill>
                  <a:srgbClr val="FF0000"/>
                </a:solidFill>
              </a:rPr>
              <a:t>became</a:t>
            </a:r>
            <a:r>
              <a:rPr lang="sv-SE" dirty="0">
                <a:solidFill>
                  <a:srgbClr val="FF0000"/>
                </a:solidFill>
              </a:rPr>
              <a:t> a WCP Child </a:t>
            </a:r>
            <a:r>
              <a:rPr lang="sv-SE" dirty="0" err="1">
                <a:solidFill>
                  <a:srgbClr val="FF0000"/>
                </a:solidFill>
              </a:rPr>
              <a:t>Rights</a:t>
            </a:r>
            <a:r>
              <a:rPr lang="sv-SE" dirty="0">
                <a:solidFill>
                  <a:srgbClr val="FF0000"/>
                </a:solidFill>
              </a:rPr>
              <a:t> Ambassador </a:t>
            </a:r>
            <a:r>
              <a:rPr lang="sv-SE" dirty="0" err="1">
                <a:solidFill>
                  <a:srgbClr val="FF0000"/>
                </a:solidFill>
              </a:rPr>
              <a:t>when</a:t>
            </a:r>
            <a:r>
              <a:rPr lang="sv-SE" dirty="0">
                <a:solidFill>
                  <a:srgbClr val="FF0000"/>
                </a:solidFill>
              </a:rPr>
              <a:t> I </a:t>
            </a:r>
            <a:r>
              <a:rPr lang="sv-SE" dirty="0" err="1">
                <a:solidFill>
                  <a:srgbClr val="FF0000"/>
                </a:solidFill>
              </a:rPr>
              <a:t>was</a:t>
            </a:r>
            <a:r>
              <a:rPr lang="sv-SE" dirty="0">
                <a:solidFill>
                  <a:srgbClr val="FF0000"/>
                </a:solidFill>
              </a:rPr>
              <a:t> </a:t>
            </a:r>
            <a:r>
              <a:rPr lang="sv-SE" dirty="0" err="1">
                <a:solidFill>
                  <a:srgbClr val="FF0000"/>
                </a:solidFill>
              </a:rPr>
              <a:t>thirteen</a:t>
            </a:r>
            <a:r>
              <a:rPr lang="sv-SE" dirty="0">
                <a:solidFill>
                  <a:srgbClr val="FF0000"/>
                </a:solidFill>
              </a:rPr>
              <a:t> </a:t>
            </a:r>
            <a:r>
              <a:rPr lang="sv-SE" dirty="0" err="1">
                <a:solidFill>
                  <a:srgbClr val="FF0000"/>
                </a:solidFill>
              </a:rPr>
              <a:t>years</a:t>
            </a:r>
            <a:r>
              <a:rPr lang="sv-SE" dirty="0">
                <a:solidFill>
                  <a:srgbClr val="FF0000"/>
                </a:solidFill>
              </a:rPr>
              <a:t> old. </a:t>
            </a:r>
            <a:r>
              <a:rPr lang="sv-SE" dirty="0" err="1">
                <a:solidFill>
                  <a:srgbClr val="FF0000"/>
                </a:solidFill>
              </a:rPr>
              <a:t>After</a:t>
            </a:r>
            <a:r>
              <a:rPr lang="sv-SE" dirty="0">
                <a:solidFill>
                  <a:srgbClr val="FF0000"/>
                </a:solidFill>
              </a:rPr>
              <a:t> my </a:t>
            </a:r>
            <a:r>
              <a:rPr lang="sv-SE" dirty="0" err="1">
                <a:solidFill>
                  <a:srgbClr val="FF0000"/>
                </a:solidFill>
              </a:rPr>
              <a:t>training</a:t>
            </a:r>
            <a:r>
              <a:rPr lang="sv-SE" dirty="0">
                <a:solidFill>
                  <a:srgbClr val="FF0000"/>
                </a:solidFill>
              </a:rPr>
              <a:t> I </a:t>
            </a:r>
            <a:r>
              <a:rPr lang="sv-SE" dirty="0" err="1">
                <a:solidFill>
                  <a:srgbClr val="FF0000"/>
                </a:solidFill>
              </a:rPr>
              <a:t>began</a:t>
            </a:r>
            <a:r>
              <a:rPr lang="sv-SE" dirty="0">
                <a:solidFill>
                  <a:srgbClr val="FF0000"/>
                </a:solidFill>
              </a:rPr>
              <a:t> fighting for </a:t>
            </a:r>
            <a:r>
              <a:rPr lang="sv-SE" dirty="0" err="1">
                <a:solidFill>
                  <a:srgbClr val="FF0000"/>
                </a:solidFill>
              </a:rPr>
              <a:t>equal</a:t>
            </a:r>
            <a:r>
              <a:rPr lang="sv-SE" dirty="0">
                <a:solidFill>
                  <a:srgbClr val="FF0000"/>
                </a:solidFill>
              </a:rPr>
              <a:t> </a:t>
            </a:r>
            <a:r>
              <a:rPr lang="sv-SE" dirty="0" err="1">
                <a:solidFill>
                  <a:srgbClr val="FF0000"/>
                </a:solidFill>
              </a:rPr>
              <a:t>rights</a:t>
            </a:r>
            <a:r>
              <a:rPr lang="sv-SE" dirty="0">
                <a:solidFill>
                  <a:srgbClr val="FF0000"/>
                </a:solidFill>
              </a:rPr>
              <a:t> for boys and </a:t>
            </a:r>
            <a:r>
              <a:rPr lang="sv-SE" dirty="0" err="1">
                <a:solidFill>
                  <a:srgbClr val="FF0000"/>
                </a:solidFill>
              </a:rPr>
              <a:t>girls</a:t>
            </a:r>
            <a:r>
              <a:rPr lang="sv-SE" dirty="0">
                <a:solidFill>
                  <a:srgbClr val="FF0000"/>
                </a:solidFill>
              </a:rPr>
              <a:t>. I </a:t>
            </a:r>
            <a:r>
              <a:rPr lang="sv-SE" dirty="0" err="1">
                <a:solidFill>
                  <a:srgbClr val="FF0000"/>
                </a:solidFill>
              </a:rPr>
              <a:t>had</a:t>
            </a:r>
            <a:r>
              <a:rPr lang="sv-SE" dirty="0">
                <a:solidFill>
                  <a:srgbClr val="FF0000"/>
                </a:solidFill>
              </a:rPr>
              <a:t> to start by </a:t>
            </a:r>
            <a:r>
              <a:rPr lang="sv-SE" dirty="0" err="1">
                <a:solidFill>
                  <a:srgbClr val="FF0000"/>
                </a:solidFill>
              </a:rPr>
              <a:t>changing</a:t>
            </a:r>
            <a:r>
              <a:rPr lang="sv-SE" dirty="0">
                <a:solidFill>
                  <a:srgbClr val="FF0000"/>
                </a:solidFill>
              </a:rPr>
              <a:t> my </a:t>
            </a:r>
            <a:r>
              <a:rPr lang="sv-SE" dirty="0" err="1">
                <a:solidFill>
                  <a:srgbClr val="FF0000"/>
                </a:solidFill>
              </a:rPr>
              <a:t>behaviour</a:t>
            </a:r>
            <a:r>
              <a:rPr lang="sv-SE" dirty="0">
                <a:solidFill>
                  <a:srgbClr val="FF0000"/>
                </a:solidFill>
              </a:rPr>
              <a:t> </a:t>
            </a:r>
            <a:r>
              <a:rPr lang="sv-SE" dirty="0" err="1">
                <a:solidFill>
                  <a:srgbClr val="FF0000"/>
                </a:solidFill>
              </a:rPr>
              <a:t>towards</a:t>
            </a:r>
            <a:r>
              <a:rPr lang="sv-SE" dirty="0">
                <a:solidFill>
                  <a:srgbClr val="FF0000"/>
                </a:solidFill>
              </a:rPr>
              <a:t> my </a:t>
            </a:r>
            <a:r>
              <a:rPr lang="sv-SE" dirty="0" err="1">
                <a:solidFill>
                  <a:srgbClr val="FF0000"/>
                </a:solidFill>
              </a:rPr>
              <a:t>sisters</a:t>
            </a:r>
            <a:r>
              <a:rPr lang="sv-SE" dirty="0">
                <a:solidFill>
                  <a:srgbClr val="FF0000"/>
                </a:solidFill>
              </a:rPr>
              <a:t>. My </a:t>
            </a:r>
            <a:r>
              <a:rPr lang="sv-SE" dirty="0" err="1">
                <a:solidFill>
                  <a:srgbClr val="FF0000"/>
                </a:solidFill>
              </a:rPr>
              <a:t>parents</a:t>
            </a:r>
            <a:r>
              <a:rPr lang="sv-SE" dirty="0">
                <a:solidFill>
                  <a:srgbClr val="FF0000"/>
                </a:solidFill>
              </a:rPr>
              <a:t> </a:t>
            </a:r>
            <a:r>
              <a:rPr lang="sv-SE" dirty="0" err="1">
                <a:solidFill>
                  <a:srgbClr val="FF0000"/>
                </a:solidFill>
              </a:rPr>
              <a:t>had</a:t>
            </a:r>
            <a:r>
              <a:rPr lang="sv-SE" dirty="0">
                <a:solidFill>
                  <a:srgbClr val="FF0000"/>
                </a:solidFill>
              </a:rPr>
              <a:t> </a:t>
            </a:r>
            <a:r>
              <a:rPr lang="sv-SE" dirty="0" err="1">
                <a:solidFill>
                  <a:srgbClr val="FF0000"/>
                </a:solidFill>
              </a:rPr>
              <a:t>taught</a:t>
            </a:r>
            <a:r>
              <a:rPr lang="sv-SE" dirty="0">
                <a:solidFill>
                  <a:srgbClr val="FF0000"/>
                </a:solidFill>
              </a:rPr>
              <a:t> </a:t>
            </a:r>
            <a:r>
              <a:rPr lang="sv-SE" dirty="0" err="1">
                <a:solidFill>
                  <a:srgbClr val="FF0000"/>
                </a:solidFill>
              </a:rPr>
              <a:t>me</a:t>
            </a:r>
            <a:r>
              <a:rPr lang="sv-SE" dirty="0">
                <a:solidFill>
                  <a:srgbClr val="FF0000"/>
                </a:solidFill>
              </a:rPr>
              <a:t> </a:t>
            </a:r>
            <a:r>
              <a:rPr lang="sv-SE" dirty="0" err="1">
                <a:solidFill>
                  <a:srgbClr val="FF0000"/>
                </a:solidFill>
              </a:rPr>
              <a:t>that</a:t>
            </a:r>
            <a:r>
              <a:rPr lang="sv-SE" dirty="0">
                <a:solidFill>
                  <a:srgbClr val="FF0000"/>
                </a:solidFill>
              </a:rPr>
              <a:t> </a:t>
            </a:r>
            <a:r>
              <a:rPr lang="sv-SE" dirty="0" err="1">
                <a:solidFill>
                  <a:srgbClr val="FF0000"/>
                </a:solidFill>
              </a:rPr>
              <a:t>there</a:t>
            </a:r>
            <a:r>
              <a:rPr lang="sv-SE" dirty="0">
                <a:solidFill>
                  <a:srgbClr val="FF0000"/>
                </a:solidFill>
              </a:rPr>
              <a:t> </a:t>
            </a:r>
            <a:r>
              <a:rPr lang="sv-SE" dirty="0" err="1">
                <a:solidFill>
                  <a:srgbClr val="FF0000"/>
                </a:solidFill>
              </a:rPr>
              <a:t>are</a:t>
            </a:r>
            <a:r>
              <a:rPr lang="sv-SE" dirty="0">
                <a:solidFill>
                  <a:srgbClr val="FF0000"/>
                </a:solidFill>
              </a:rPr>
              <a:t> </a:t>
            </a:r>
            <a:r>
              <a:rPr lang="sv-SE" dirty="0" err="1">
                <a:solidFill>
                  <a:srgbClr val="FF0000"/>
                </a:solidFill>
              </a:rPr>
              <a:t>certain</a:t>
            </a:r>
            <a:r>
              <a:rPr lang="sv-SE" dirty="0">
                <a:solidFill>
                  <a:srgbClr val="FF0000"/>
                </a:solidFill>
              </a:rPr>
              <a:t> </a:t>
            </a:r>
            <a:r>
              <a:rPr lang="sv-SE" dirty="0" err="1">
                <a:solidFill>
                  <a:srgbClr val="FF0000"/>
                </a:solidFill>
              </a:rPr>
              <a:t>things</a:t>
            </a:r>
            <a:r>
              <a:rPr lang="sv-SE" dirty="0">
                <a:solidFill>
                  <a:srgbClr val="FF0000"/>
                </a:solidFill>
              </a:rPr>
              <a:t> </a:t>
            </a:r>
            <a:r>
              <a:rPr lang="sv-SE" dirty="0" err="1">
                <a:solidFill>
                  <a:srgbClr val="FF0000"/>
                </a:solidFill>
              </a:rPr>
              <a:t>that</a:t>
            </a:r>
            <a:r>
              <a:rPr lang="sv-SE" dirty="0">
                <a:solidFill>
                  <a:srgbClr val="FF0000"/>
                </a:solidFill>
              </a:rPr>
              <a:t> </a:t>
            </a:r>
            <a:r>
              <a:rPr lang="sv-SE" dirty="0" err="1">
                <a:solidFill>
                  <a:srgbClr val="FF0000"/>
                </a:solidFill>
              </a:rPr>
              <a:t>girls</a:t>
            </a:r>
            <a:r>
              <a:rPr lang="sv-SE" dirty="0">
                <a:solidFill>
                  <a:srgbClr val="FF0000"/>
                </a:solidFill>
              </a:rPr>
              <a:t> do and </a:t>
            </a:r>
            <a:r>
              <a:rPr lang="sv-SE" dirty="0" err="1">
                <a:solidFill>
                  <a:srgbClr val="FF0000"/>
                </a:solidFill>
              </a:rPr>
              <a:t>certain</a:t>
            </a:r>
            <a:r>
              <a:rPr lang="sv-SE" dirty="0">
                <a:solidFill>
                  <a:srgbClr val="FF0000"/>
                </a:solidFill>
              </a:rPr>
              <a:t> </a:t>
            </a:r>
            <a:r>
              <a:rPr lang="sv-SE" dirty="0" err="1">
                <a:solidFill>
                  <a:srgbClr val="FF0000"/>
                </a:solidFill>
              </a:rPr>
              <a:t>things</a:t>
            </a:r>
            <a:r>
              <a:rPr lang="sv-SE" dirty="0">
                <a:solidFill>
                  <a:srgbClr val="FF0000"/>
                </a:solidFill>
              </a:rPr>
              <a:t> </a:t>
            </a:r>
            <a:r>
              <a:rPr lang="sv-SE" dirty="0" err="1">
                <a:solidFill>
                  <a:srgbClr val="FF0000"/>
                </a:solidFill>
              </a:rPr>
              <a:t>that</a:t>
            </a:r>
            <a:r>
              <a:rPr lang="sv-SE" dirty="0">
                <a:solidFill>
                  <a:srgbClr val="FF0000"/>
                </a:solidFill>
              </a:rPr>
              <a:t> boys do, </a:t>
            </a:r>
            <a:r>
              <a:rPr lang="sv-SE" dirty="0" err="1">
                <a:solidFill>
                  <a:srgbClr val="FF0000"/>
                </a:solidFill>
              </a:rPr>
              <a:t>but</a:t>
            </a:r>
            <a:r>
              <a:rPr lang="sv-SE" dirty="0">
                <a:solidFill>
                  <a:srgbClr val="FF0000"/>
                </a:solidFill>
              </a:rPr>
              <a:t> I </a:t>
            </a:r>
            <a:r>
              <a:rPr lang="sv-SE" dirty="0" err="1">
                <a:solidFill>
                  <a:srgbClr val="FF0000"/>
                </a:solidFill>
              </a:rPr>
              <a:t>was</a:t>
            </a:r>
            <a:r>
              <a:rPr lang="sv-SE" dirty="0">
                <a:solidFill>
                  <a:srgbClr val="FF0000"/>
                </a:solidFill>
              </a:rPr>
              <a:t> </a:t>
            </a:r>
            <a:r>
              <a:rPr lang="sv-SE" dirty="0" err="1">
                <a:solidFill>
                  <a:srgbClr val="FF0000"/>
                </a:solidFill>
              </a:rPr>
              <a:t>actually</a:t>
            </a:r>
            <a:r>
              <a:rPr lang="sv-SE" dirty="0">
                <a:solidFill>
                  <a:srgbClr val="FF0000"/>
                </a:solidFill>
              </a:rPr>
              <a:t> violating my </a:t>
            </a:r>
            <a:r>
              <a:rPr lang="sv-SE" dirty="0" err="1">
                <a:solidFill>
                  <a:srgbClr val="FF0000"/>
                </a:solidFill>
              </a:rPr>
              <a:t>sisters</a:t>
            </a:r>
            <a:r>
              <a:rPr lang="sv-SE" dirty="0">
                <a:solidFill>
                  <a:srgbClr val="FF0000"/>
                </a:solidFill>
              </a:rPr>
              <a:t>’ </a:t>
            </a:r>
            <a:r>
              <a:rPr lang="sv-SE" dirty="0" err="1">
                <a:solidFill>
                  <a:srgbClr val="FF0000"/>
                </a:solidFill>
              </a:rPr>
              <a:t>rights</a:t>
            </a:r>
            <a:r>
              <a:rPr lang="sv-SE" dirty="0">
                <a:solidFill>
                  <a:srgbClr val="FF0000"/>
                </a:solidFill>
              </a:rPr>
              <a:t>. “I </a:t>
            </a:r>
            <a:r>
              <a:rPr lang="sv-SE" dirty="0" err="1">
                <a:solidFill>
                  <a:srgbClr val="FF0000"/>
                </a:solidFill>
              </a:rPr>
              <a:t>feel</a:t>
            </a:r>
            <a:r>
              <a:rPr lang="sv-SE" dirty="0">
                <a:solidFill>
                  <a:srgbClr val="FF0000"/>
                </a:solidFill>
              </a:rPr>
              <a:t> </a:t>
            </a:r>
            <a:r>
              <a:rPr lang="sv-SE" dirty="0" err="1">
                <a:solidFill>
                  <a:srgbClr val="FF0000"/>
                </a:solidFill>
              </a:rPr>
              <a:t>that</a:t>
            </a:r>
            <a:r>
              <a:rPr lang="sv-SE" dirty="0">
                <a:solidFill>
                  <a:srgbClr val="FF0000"/>
                </a:solidFill>
              </a:rPr>
              <a:t> I </a:t>
            </a:r>
            <a:r>
              <a:rPr lang="sv-SE" dirty="0" err="1">
                <a:solidFill>
                  <a:srgbClr val="FF0000"/>
                </a:solidFill>
              </a:rPr>
              <a:t>have</a:t>
            </a:r>
            <a:r>
              <a:rPr lang="sv-SE" dirty="0">
                <a:solidFill>
                  <a:srgbClr val="FF0000"/>
                </a:solidFill>
              </a:rPr>
              <a:t> </a:t>
            </a:r>
            <a:r>
              <a:rPr lang="sv-SE" dirty="0" err="1">
                <a:solidFill>
                  <a:srgbClr val="FF0000"/>
                </a:solidFill>
              </a:rPr>
              <a:t>changed</a:t>
            </a:r>
            <a:r>
              <a:rPr lang="sv-SE" dirty="0">
                <a:solidFill>
                  <a:srgbClr val="FF0000"/>
                </a:solidFill>
              </a:rPr>
              <a:t> </a:t>
            </a:r>
            <a:r>
              <a:rPr lang="sv-SE" dirty="0" err="1">
                <a:solidFill>
                  <a:srgbClr val="FF0000"/>
                </a:solidFill>
              </a:rPr>
              <a:t>because</a:t>
            </a:r>
            <a:r>
              <a:rPr lang="sv-SE" dirty="0">
                <a:solidFill>
                  <a:srgbClr val="FF0000"/>
                </a:solidFill>
              </a:rPr>
              <a:t> I </a:t>
            </a:r>
            <a:r>
              <a:rPr lang="sv-SE" dirty="0" err="1">
                <a:solidFill>
                  <a:srgbClr val="FF0000"/>
                </a:solidFill>
              </a:rPr>
              <a:t>help</a:t>
            </a:r>
            <a:r>
              <a:rPr lang="sv-SE" dirty="0">
                <a:solidFill>
                  <a:srgbClr val="FF0000"/>
                </a:solidFill>
              </a:rPr>
              <a:t> </a:t>
            </a:r>
            <a:r>
              <a:rPr lang="sv-SE" dirty="0" err="1">
                <a:solidFill>
                  <a:srgbClr val="FF0000"/>
                </a:solidFill>
              </a:rPr>
              <a:t>now</a:t>
            </a:r>
            <a:r>
              <a:rPr lang="sv-SE" dirty="0">
                <a:solidFill>
                  <a:srgbClr val="FF0000"/>
                </a:solidFill>
              </a:rPr>
              <a:t> </a:t>
            </a:r>
            <a:r>
              <a:rPr lang="sv-SE" dirty="0" err="1">
                <a:solidFill>
                  <a:srgbClr val="FF0000"/>
                </a:solidFill>
              </a:rPr>
              <a:t>with</a:t>
            </a:r>
            <a:r>
              <a:rPr lang="sv-SE" dirty="0">
                <a:solidFill>
                  <a:srgbClr val="FF0000"/>
                </a:solidFill>
              </a:rPr>
              <a:t> all the </a:t>
            </a:r>
            <a:r>
              <a:rPr lang="sv-SE" dirty="0" err="1">
                <a:solidFill>
                  <a:srgbClr val="FF0000"/>
                </a:solidFill>
              </a:rPr>
              <a:t>chores</a:t>
            </a:r>
            <a:r>
              <a:rPr lang="sv-SE" dirty="0">
                <a:solidFill>
                  <a:srgbClr val="FF0000"/>
                </a:solidFill>
              </a:rPr>
              <a:t> at </a:t>
            </a:r>
            <a:r>
              <a:rPr lang="sv-SE" dirty="0" err="1">
                <a:solidFill>
                  <a:srgbClr val="FF0000"/>
                </a:solidFill>
              </a:rPr>
              <a:t>home</a:t>
            </a:r>
            <a:r>
              <a:rPr lang="sv-SE" dirty="0">
                <a:solidFill>
                  <a:srgbClr val="FF0000"/>
                </a:solidFill>
              </a:rPr>
              <a:t> and </a:t>
            </a:r>
            <a:r>
              <a:rPr lang="sv-SE" dirty="0" err="1">
                <a:solidFill>
                  <a:srgbClr val="FF0000"/>
                </a:solidFill>
              </a:rPr>
              <a:t>respect</a:t>
            </a:r>
            <a:r>
              <a:rPr lang="sv-SE" dirty="0">
                <a:solidFill>
                  <a:srgbClr val="FF0000"/>
                </a:solidFill>
              </a:rPr>
              <a:t> my </a:t>
            </a:r>
            <a:r>
              <a:rPr lang="sv-SE" dirty="0" err="1">
                <a:solidFill>
                  <a:srgbClr val="FF0000"/>
                </a:solidFill>
              </a:rPr>
              <a:t>sisters</a:t>
            </a:r>
            <a:r>
              <a:rPr lang="sv-SE" dirty="0">
                <a:solidFill>
                  <a:srgbClr val="FF0000"/>
                </a:solidFill>
              </a:rPr>
              <a:t>. For </a:t>
            </a:r>
            <a:r>
              <a:rPr lang="sv-SE" dirty="0" err="1">
                <a:solidFill>
                  <a:srgbClr val="FF0000"/>
                </a:solidFill>
              </a:rPr>
              <a:t>example</a:t>
            </a:r>
            <a:r>
              <a:rPr lang="sv-SE" dirty="0">
                <a:solidFill>
                  <a:srgbClr val="FF0000"/>
                </a:solidFill>
              </a:rPr>
              <a:t>, </a:t>
            </a:r>
            <a:r>
              <a:rPr lang="sv-SE" dirty="0" err="1">
                <a:solidFill>
                  <a:srgbClr val="FF0000"/>
                </a:solidFill>
              </a:rPr>
              <a:t>today</a:t>
            </a:r>
            <a:r>
              <a:rPr lang="sv-SE" dirty="0">
                <a:solidFill>
                  <a:srgbClr val="FF0000"/>
                </a:solidFill>
              </a:rPr>
              <a:t> I </a:t>
            </a:r>
            <a:r>
              <a:rPr lang="sv-SE" dirty="0" err="1">
                <a:solidFill>
                  <a:srgbClr val="FF0000"/>
                </a:solidFill>
              </a:rPr>
              <a:t>initially</a:t>
            </a:r>
            <a:r>
              <a:rPr lang="sv-SE" dirty="0">
                <a:solidFill>
                  <a:srgbClr val="FF0000"/>
                </a:solidFill>
              </a:rPr>
              <a:t> </a:t>
            </a:r>
            <a:r>
              <a:rPr lang="sv-SE" dirty="0" err="1">
                <a:solidFill>
                  <a:srgbClr val="FF0000"/>
                </a:solidFill>
              </a:rPr>
              <a:t>worked</a:t>
            </a:r>
            <a:r>
              <a:rPr lang="sv-SE" dirty="0">
                <a:solidFill>
                  <a:srgbClr val="FF0000"/>
                </a:solidFill>
              </a:rPr>
              <a:t> in the </a:t>
            </a:r>
            <a:r>
              <a:rPr lang="sv-SE" dirty="0" err="1">
                <a:solidFill>
                  <a:srgbClr val="FF0000"/>
                </a:solidFill>
              </a:rPr>
              <a:t>field</a:t>
            </a:r>
            <a:r>
              <a:rPr lang="sv-SE" dirty="0">
                <a:solidFill>
                  <a:srgbClr val="FF0000"/>
                </a:solidFill>
              </a:rPr>
              <a:t> all </a:t>
            </a:r>
            <a:r>
              <a:rPr lang="sv-SE" dirty="0" err="1">
                <a:solidFill>
                  <a:srgbClr val="FF0000"/>
                </a:solidFill>
              </a:rPr>
              <a:t>morning</a:t>
            </a:r>
            <a:r>
              <a:rPr lang="sv-SE" dirty="0">
                <a:solidFill>
                  <a:srgbClr val="FF0000"/>
                </a:solidFill>
              </a:rPr>
              <a:t> </a:t>
            </a:r>
            <a:r>
              <a:rPr lang="sv-SE" dirty="0" err="1">
                <a:solidFill>
                  <a:srgbClr val="FF0000"/>
                </a:solidFill>
              </a:rPr>
              <a:t>with</a:t>
            </a:r>
            <a:r>
              <a:rPr lang="sv-SE" dirty="0">
                <a:solidFill>
                  <a:srgbClr val="FF0000"/>
                </a:solidFill>
              </a:rPr>
              <a:t> my </a:t>
            </a:r>
            <a:r>
              <a:rPr lang="sv-SE" dirty="0" err="1">
                <a:solidFill>
                  <a:srgbClr val="FF0000"/>
                </a:solidFill>
              </a:rPr>
              <a:t>mother</a:t>
            </a:r>
            <a:r>
              <a:rPr lang="sv-SE" dirty="0">
                <a:solidFill>
                  <a:srgbClr val="FF0000"/>
                </a:solidFill>
              </a:rPr>
              <a:t>, and </a:t>
            </a:r>
            <a:r>
              <a:rPr lang="sv-SE" dirty="0" err="1">
                <a:solidFill>
                  <a:srgbClr val="FF0000"/>
                </a:solidFill>
              </a:rPr>
              <a:t>when</a:t>
            </a:r>
            <a:r>
              <a:rPr lang="sv-SE" dirty="0">
                <a:solidFill>
                  <a:srgbClr val="FF0000"/>
                </a:solidFill>
              </a:rPr>
              <a:t> I </a:t>
            </a:r>
            <a:r>
              <a:rPr lang="sv-SE" dirty="0" err="1">
                <a:solidFill>
                  <a:srgbClr val="FF0000"/>
                </a:solidFill>
              </a:rPr>
              <a:t>returned</a:t>
            </a:r>
            <a:r>
              <a:rPr lang="sv-SE" dirty="0">
                <a:solidFill>
                  <a:srgbClr val="FF0000"/>
                </a:solidFill>
              </a:rPr>
              <a:t> </a:t>
            </a:r>
            <a:r>
              <a:rPr lang="sv-SE" dirty="0" err="1">
                <a:solidFill>
                  <a:srgbClr val="FF0000"/>
                </a:solidFill>
              </a:rPr>
              <a:t>home</a:t>
            </a:r>
            <a:r>
              <a:rPr lang="sv-SE" dirty="0">
                <a:solidFill>
                  <a:srgbClr val="FF0000"/>
                </a:solidFill>
              </a:rPr>
              <a:t>, I </a:t>
            </a:r>
            <a:r>
              <a:rPr lang="sv-SE" dirty="0" err="1">
                <a:solidFill>
                  <a:srgbClr val="FF0000"/>
                </a:solidFill>
              </a:rPr>
              <a:t>fetched</a:t>
            </a:r>
            <a:r>
              <a:rPr lang="sv-SE" dirty="0">
                <a:solidFill>
                  <a:srgbClr val="FF0000"/>
                </a:solidFill>
              </a:rPr>
              <a:t> </a:t>
            </a:r>
            <a:r>
              <a:rPr lang="sv-SE" dirty="0" err="1">
                <a:solidFill>
                  <a:srgbClr val="FF0000"/>
                </a:solidFill>
              </a:rPr>
              <a:t>water</a:t>
            </a:r>
            <a:r>
              <a:rPr lang="sv-SE" dirty="0">
                <a:solidFill>
                  <a:srgbClr val="FF0000"/>
                </a:solidFill>
              </a:rPr>
              <a:t>. I </a:t>
            </a:r>
            <a:r>
              <a:rPr lang="sv-SE" dirty="0" err="1">
                <a:solidFill>
                  <a:srgbClr val="FF0000"/>
                </a:solidFill>
              </a:rPr>
              <a:t>want</a:t>
            </a:r>
            <a:r>
              <a:rPr lang="sv-SE" dirty="0">
                <a:solidFill>
                  <a:srgbClr val="FF0000"/>
                </a:solidFill>
              </a:rPr>
              <a:t> to show all boys and men </a:t>
            </a:r>
            <a:r>
              <a:rPr lang="sv-SE" dirty="0" err="1">
                <a:solidFill>
                  <a:srgbClr val="FF0000"/>
                </a:solidFill>
              </a:rPr>
              <a:t>that</a:t>
            </a:r>
            <a:r>
              <a:rPr lang="sv-SE" dirty="0">
                <a:solidFill>
                  <a:srgbClr val="FF0000"/>
                </a:solidFill>
              </a:rPr>
              <a:t> it is </a:t>
            </a:r>
            <a:r>
              <a:rPr lang="sv-SE" dirty="0" err="1">
                <a:solidFill>
                  <a:srgbClr val="FF0000"/>
                </a:solidFill>
              </a:rPr>
              <a:t>possible</a:t>
            </a:r>
            <a:r>
              <a:rPr lang="sv-SE" dirty="0">
                <a:solidFill>
                  <a:srgbClr val="FF0000"/>
                </a:solidFill>
              </a:rPr>
              <a:t> and </a:t>
            </a:r>
            <a:r>
              <a:rPr lang="sv-SE" dirty="0" err="1">
                <a:solidFill>
                  <a:srgbClr val="FF0000"/>
                </a:solidFill>
              </a:rPr>
              <a:t>that</a:t>
            </a:r>
            <a:r>
              <a:rPr lang="sv-SE" dirty="0">
                <a:solidFill>
                  <a:srgbClr val="FF0000"/>
                </a:solidFill>
              </a:rPr>
              <a:t> </a:t>
            </a:r>
            <a:r>
              <a:rPr lang="sv-SE" dirty="0" err="1">
                <a:solidFill>
                  <a:srgbClr val="FF0000"/>
                </a:solidFill>
              </a:rPr>
              <a:t>that</a:t>
            </a:r>
            <a:r>
              <a:rPr lang="sv-SE" dirty="0">
                <a:solidFill>
                  <a:srgbClr val="FF0000"/>
                </a:solidFill>
              </a:rPr>
              <a:t> is </a:t>
            </a:r>
            <a:r>
              <a:rPr lang="sv-SE" dirty="0" err="1">
                <a:solidFill>
                  <a:srgbClr val="FF0000"/>
                </a:solidFill>
              </a:rPr>
              <a:t>how</a:t>
            </a:r>
            <a:r>
              <a:rPr lang="sv-SE" dirty="0">
                <a:solidFill>
                  <a:srgbClr val="FF0000"/>
                </a:solidFill>
              </a:rPr>
              <a:t> it </a:t>
            </a:r>
            <a:r>
              <a:rPr lang="sv-SE" dirty="0" err="1">
                <a:solidFill>
                  <a:srgbClr val="FF0000"/>
                </a:solidFill>
              </a:rPr>
              <a:t>should</a:t>
            </a:r>
            <a:r>
              <a:rPr lang="sv-SE" dirty="0">
                <a:solidFill>
                  <a:srgbClr val="FF0000"/>
                </a:solidFill>
              </a:rPr>
              <a:t> be.”</a:t>
            </a:r>
          </a:p>
          <a:p>
            <a:endParaRPr lang="sv-SE" dirty="0">
              <a:solidFill>
                <a:srgbClr val="FF0000"/>
              </a:solidFill>
            </a:endParaRPr>
          </a:p>
          <a:p>
            <a:r>
              <a:rPr lang="sv-SE" dirty="0">
                <a:solidFill>
                  <a:srgbClr val="FF0000"/>
                </a:solidFill>
              </a:rPr>
              <a:t>“I </a:t>
            </a:r>
            <a:r>
              <a:rPr lang="sv-SE" dirty="0" err="1">
                <a:solidFill>
                  <a:srgbClr val="FF0000"/>
                </a:solidFill>
              </a:rPr>
              <a:t>now</a:t>
            </a:r>
            <a:r>
              <a:rPr lang="sv-SE" dirty="0">
                <a:solidFill>
                  <a:srgbClr val="FF0000"/>
                </a:solidFill>
              </a:rPr>
              <a:t> visit </a:t>
            </a:r>
            <a:r>
              <a:rPr lang="sv-SE" dirty="0" err="1">
                <a:solidFill>
                  <a:srgbClr val="FF0000"/>
                </a:solidFill>
              </a:rPr>
              <a:t>schools</a:t>
            </a:r>
            <a:r>
              <a:rPr lang="sv-SE" dirty="0">
                <a:solidFill>
                  <a:srgbClr val="FF0000"/>
                </a:solidFill>
              </a:rPr>
              <a:t> and </a:t>
            </a:r>
            <a:r>
              <a:rPr lang="sv-SE" dirty="0" err="1">
                <a:solidFill>
                  <a:srgbClr val="FF0000"/>
                </a:solidFill>
              </a:rPr>
              <a:t>communities</a:t>
            </a:r>
            <a:r>
              <a:rPr lang="sv-SE" dirty="0">
                <a:solidFill>
                  <a:srgbClr val="FF0000"/>
                </a:solidFill>
              </a:rPr>
              <a:t>  to </a:t>
            </a:r>
            <a:r>
              <a:rPr lang="sv-SE" dirty="0" err="1">
                <a:solidFill>
                  <a:srgbClr val="FF0000"/>
                </a:solidFill>
              </a:rPr>
              <a:t>share</a:t>
            </a:r>
            <a:r>
              <a:rPr lang="sv-SE" dirty="0">
                <a:solidFill>
                  <a:srgbClr val="FF0000"/>
                </a:solidFill>
              </a:rPr>
              <a:t> my </a:t>
            </a:r>
            <a:r>
              <a:rPr lang="sv-SE" dirty="0" err="1">
                <a:solidFill>
                  <a:srgbClr val="FF0000"/>
                </a:solidFill>
              </a:rPr>
              <a:t>knowledge</a:t>
            </a:r>
            <a:r>
              <a:rPr lang="sv-SE" dirty="0">
                <a:solidFill>
                  <a:srgbClr val="FF0000"/>
                </a:solidFill>
              </a:rPr>
              <a:t> and </a:t>
            </a:r>
            <a:r>
              <a:rPr lang="sv-SE" dirty="0" err="1">
                <a:solidFill>
                  <a:srgbClr val="FF0000"/>
                </a:solidFill>
              </a:rPr>
              <a:t>experience</a:t>
            </a:r>
            <a:r>
              <a:rPr lang="sv-SE" dirty="0">
                <a:solidFill>
                  <a:srgbClr val="FF0000"/>
                </a:solidFill>
              </a:rPr>
              <a:t> </a:t>
            </a:r>
            <a:r>
              <a:rPr lang="sv-SE" dirty="0" err="1">
                <a:solidFill>
                  <a:srgbClr val="FF0000"/>
                </a:solidFill>
              </a:rPr>
              <a:t>with</a:t>
            </a:r>
            <a:r>
              <a:rPr lang="sv-SE" dirty="0">
                <a:solidFill>
                  <a:srgbClr val="FF0000"/>
                </a:solidFill>
              </a:rPr>
              <a:t> all boys and </a:t>
            </a:r>
            <a:r>
              <a:rPr lang="sv-SE" dirty="0" err="1">
                <a:solidFill>
                  <a:srgbClr val="FF0000"/>
                </a:solidFill>
              </a:rPr>
              <a:t>girls</a:t>
            </a:r>
            <a:r>
              <a:rPr lang="sv-SE" dirty="0">
                <a:solidFill>
                  <a:srgbClr val="FF0000"/>
                </a:solidFill>
              </a:rPr>
              <a:t> and fight for </a:t>
            </a:r>
            <a:r>
              <a:rPr lang="sv-SE" dirty="0" err="1">
                <a:solidFill>
                  <a:srgbClr val="FF0000"/>
                </a:solidFill>
              </a:rPr>
              <a:t>equal</a:t>
            </a:r>
            <a:r>
              <a:rPr lang="sv-SE" dirty="0">
                <a:solidFill>
                  <a:srgbClr val="FF0000"/>
                </a:solidFill>
              </a:rPr>
              <a:t> </a:t>
            </a:r>
            <a:r>
              <a:rPr lang="sv-SE" dirty="0" err="1">
                <a:solidFill>
                  <a:srgbClr val="FF0000"/>
                </a:solidFill>
              </a:rPr>
              <a:t>rights</a:t>
            </a:r>
            <a:r>
              <a:rPr lang="sv-SE" dirty="0">
                <a:solidFill>
                  <a:srgbClr val="FF0000"/>
                </a:solidFill>
              </a:rPr>
              <a:t>. “If </a:t>
            </a:r>
            <a:r>
              <a:rPr lang="sv-SE" dirty="0" err="1">
                <a:solidFill>
                  <a:srgbClr val="FF0000"/>
                </a:solidFill>
              </a:rPr>
              <a:t>we</a:t>
            </a:r>
            <a:r>
              <a:rPr lang="sv-SE" dirty="0">
                <a:solidFill>
                  <a:srgbClr val="FF0000"/>
                </a:solidFill>
              </a:rPr>
              <a:t> come </a:t>
            </a:r>
            <a:r>
              <a:rPr lang="sv-SE" dirty="0" err="1">
                <a:solidFill>
                  <a:srgbClr val="FF0000"/>
                </a:solidFill>
              </a:rPr>
              <a:t>across</a:t>
            </a:r>
            <a:r>
              <a:rPr lang="sv-SE" dirty="0">
                <a:solidFill>
                  <a:srgbClr val="FF0000"/>
                </a:solidFill>
              </a:rPr>
              <a:t> </a:t>
            </a:r>
            <a:r>
              <a:rPr lang="sv-SE" dirty="0" err="1">
                <a:solidFill>
                  <a:srgbClr val="FF0000"/>
                </a:solidFill>
              </a:rPr>
              <a:t>some</a:t>
            </a:r>
            <a:r>
              <a:rPr lang="sv-SE" dirty="0">
                <a:solidFill>
                  <a:srgbClr val="FF0000"/>
                </a:solidFill>
              </a:rPr>
              <a:t> </a:t>
            </a:r>
            <a:r>
              <a:rPr lang="sv-SE" dirty="0" err="1">
                <a:solidFill>
                  <a:srgbClr val="FF0000"/>
                </a:solidFill>
              </a:rPr>
              <a:t>parents</a:t>
            </a:r>
            <a:r>
              <a:rPr lang="sv-SE" dirty="0">
                <a:solidFill>
                  <a:srgbClr val="FF0000"/>
                </a:solidFill>
              </a:rPr>
              <a:t> in </a:t>
            </a:r>
            <a:r>
              <a:rPr lang="sv-SE" dirty="0" err="1">
                <a:solidFill>
                  <a:srgbClr val="FF0000"/>
                </a:solidFill>
              </a:rPr>
              <a:t>villages</a:t>
            </a:r>
            <a:r>
              <a:rPr lang="sv-SE" dirty="0">
                <a:solidFill>
                  <a:srgbClr val="FF0000"/>
                </a:solidFill>
              </a:rPr>
              <a:t> and </a:t>
            </a:r>
            <a:r>
              <a:rPr lang="sv-SE" dirty="0" err="1">
                <a:solidFill>
                  <a:srgbClr val="FF0000"/>
                </a:solidFill>
              </a:rPr>
              <a:t>communities</a:t>
            </a:r>
            <a:r>
              <a:rPr lang="sv-SE" dirty="0">
                <a:solidFill>
                  <a:srgbClr val="FF0000"/>
                </a:solidFill>
              </a:rPr>
              <a:t> </a:t>
            </a:r>
            <a:r>
              <a:rPr lang="sv-SE" dirty="0" err="1">
                <a:solidFill>
                  <a:srgbClr val="FF0000"/>
                </a:solidFill>
              </a:rPr>
              <a:t>who</a:t>
            </a:r>
            <a:r>
              <a:rPr lang="sv-SE" dirty="0">
                <a:solidFill>
                  <a:srgbClr val="FF0000"/>
                </a:solidFill>
              </a:rPr>
              <a:t> </a:t>
            </a:r>
            <a:r>
              <a:rPr lang="sv-SE" dirty="0" err="1">
                <a:solidFill>
                  <a:srgbClr val="FF0000"/>
                </a:solidFill>
              </a:rPr>
              <a:t>aren’t</a:t>
            </a:r>
            <a:r>
              <a:rPr lang="sv-SE" dirty="0">
                <a:solidFill>
                  <a:srgbClr val="FF0000"/>
                </a:solidFill>
              </a:rPr>
              <a:t> </a:t>
            </a:r>
            <a:r>
              <a:rPr lang="sv-SE" dirty="0" err="1">
                <a:solidFill>
                  <a:srgbClr val="FF0000"/>
                </a:solidFill>
              </a:rPr>
              <a:t>respecting</a:t>
            </a:r>
            <a:r>
              <a:rPr lang="sv-SE" dirty="0">
                <a:solidFill>
                  <a:srgbClr val="FF0000"/>
                </a:solidFill>
              </a:rPr>
              <a:t> </a:t>
            </a:r>
            <a:r>
              <a:rPr lang="sv-SE" dirty="0" err="1">
                <a:solidFill>
                  <a:srgbClr val="FF0000"/>
                </a:solidFill>
              </a:rPr>
              <a:t>girls</a:t>
            </a:r>
            <a:r>
              <a:rPr lang="sv-SE" dirty="0">
                <a:solidFill>
                  <a:srgbClr val="FF0000"/>
                </a:solidFill>
              </a:rPr>
              <a:t>’ </a:t>
            </a:r>
            <a:r>
              <a:rPr lang="sv-SE" dirty="0" err="1">
                <a:solidFill>
                  <a:srgbClr val="FF0000"/>
                </a:solidFill>
              </a:rPr>
              <a:t>rights</a:t>
            </a:r>
            <a:r>
              <a:rPr lang="sv-SE" dirty="0">
                <a:solidFill>
                  <a:srgbClr val="FF0000"/>
                </a:solidFill>
              </a:rPr>
              <a:t>, </a:t>
            </a:r>
            <a:r>
              <a:rPr lang="sv-SE" dirty="0" err="1">
                <a:solidFill>
                  <a:srgbClr val="FF0000"/>
                </a:solidFill>
              </a:rPr>
              <a:t>two</a:t>
            </a:r>
            <a:r>
              <a:rPr lang="sv-SE" dirty="0">
                <a:solidFill>
                  <a:srgbClr val="FF0000"/>
                </a:solidFill>
              </a:rPr>
              <a:t> or </a:t>
            </a:r>
            <a:r>
              <a:rPr lang="sv-SE" dirty="0" err="1">
                <a:solidFill>
                  <a:srgbClr val="FF0000"/>
                </a:solidFill>
              </a:rPr>
              <a:t>three</a:t>
            </a:r>
            <a:r>
              <a:rPr lang="sv-SE" dirty="0">
                <a:solidFill>
                  <a:srgbClr val="FF0000"/>
                </a:solidFill>
              </a:rPr>
              <a:t> </a:t>
            </a:r>
            <a:r>
              <a:rPr lang="sv-SE" dirty="0" err="1">
                <a:solidFill>
                  <a:srgbClr val="FF0000"/>
                </a:solidFill>
              </a:rPr>
              <a:t>of</a:t>
            </a:r>
            <a:r>
              <a:rPr lang="sv-SE" dirty="0">
                <a:solidFill>
                  <a:srgbClr val="FF0000"/>
                </a:solidFill>
              </a:rPr>
              <a:t> </a:t>
            </a:r>
            <a:r>
              <a:rPr lang="sv-SE" dirty="0" err="1">
                <a:solidFill>
                  <a:srgbClr val="FF0000"/>
                </a:solidFill>
              </a:rPr>
              <a:t>us</a:t>
            </a:r>
            <a:r>
              <a:rPr lang="sv-SE" dirty="0">
                <a:solidFill>
                  <a:srgbClr val="FF0000"/>
                </a:solidFill>
              </a:rPr>
              <a:t> Child </a:t>
            </a:r>
            <a:r>
              <a:rPr lang="sv-SE" dirty="0" err="1">
                <a:solidFill>
                  <a:srgbClr val="FF0000"/>
                </a:solidFill>
              </a:rPr>
              <a:t>Rights</a:t>
            </a:r>
            <a:r>
              <a:rPr lang="sv-SE" dirty="0">
                <a:solidFill>
                  <a:srgbClr val="FF0000"/>
                </a:solidFill>
              </a:rPr>
              <a:t> Ambassadors </a:t>
            </a:r>
            <a:r>
              <a:rPr lang="sv-SE" dirty="0" err="1">
                <a:solidFill>
                  <a:srgbClr val="FF0000"/>
                </a:solidFill>
              </a:rPr>
              <a:t>usually</a:t>
            </a:r>
            <a:r>
              <a:rPr lang="sv-SE" dirty="0">
                <a:solidFill>
                  <a:srgbClr val="FF0000"/>
                </a:solidFill>
              </a:rPr>
              <a:t> go and visit </a:t>
            </a:r>
            <a:r>
              <a:rPr lang="sv-SE" dirty="0" err="1">
                <a:solidFill>
                  <a:srgbClr val="FF0000"/>
                </a:solidFill>
              </a:rPr>
              <a:t>them</a:t>
            </a:r>
            <a:r>
              <a:rPr lang="sv-SE" dirty="0">
                <a:solidFill>
                  <a:srgbClr val="FF0000"/>
                </a:solidFill>
              </a:rPr>
              <a:t> </a:t>
            </a:r>
            <a:r>
              <a:rPr lang="sv-SE" dirty="0" err="1">
                <a:solidFill>
                  <a:srgbClr val="FF0000"/>
                </a:solidFill>
              </a:rPr>
              <a:t>together</a:t>
            </a:r>
            <a:r>
              <a:rPr lang="sv-SE" dirty="0">
                <a:solidFill>
                  <a:srgbClr val="FF0000"/>
                </a:solidFill>
              </a:rPr>
              <a:t>. </a:t>
            </a:r>
            <a:r>
              <a:rPr lang="sv-SE" dirty="0" err="1">
                <a:solidFill>
                  <a:srgbClr val="FF0000"/>
                </a:solidFill>
              </a:rPr>
              <a:t>We</a:t>
            </a:r>
            <a:r>
              <a:rPr lang="sv-SE" dirty="0">
                <a:solidFill>
                  <a:srgbClr val="FF0000"/>
                </a:solidFill>
              </a:rPr>
              <a:t> talk to </a:t>
            </a:r>
            <a:r>
              <a:rPr lang="sv-SE" dirty="0" err="1">
                <a:solidFill>
                  <a:srgbClr val="FF0000"/>
                </a:solidFill>
              </a:rPr>
              <a:t>them</a:t>
            </a:r>
            <a:r>
              <a:rPr lang="sv-SE" dirty="0">
                <a:solidFill>
                  <a:srgbClr val="FF0000"/>
                </a:solidFill>
              </a:rPr>
              <a:t> </a:t>
            </a:r>
            <a:r>
              <a:rPr lang="sv-SE" dirty="0" err="1">
                <a:solidFill>
                  <a:srgbClr val="FF0000"/>
                </a:solidFill>
              </a:rPr>
              <a:t>about</a:t>
            </a:r>
            <a:r>
              <a:rPr lang="sv-SE" dirty="0">
                <a:solidFill>
                  <a:srgbClr val="FF0000"/>
                </a:solidFill>
              </a:rPr>
              <a:t> </a:t>
            </a:r>
            <a:r>
              <a:rPr lang="sv-SE" dirty="0" err="1">
                <a:solidFill>
                  <a:srgbClr val="FF0000"/>
                </a:solidFill>
              </a:rPr>
              <a:t>girls</a:t>
            </a:r>
            <a:r>
              <a:rPr lang="sv-SE" dirty="0">
                <a:solidFill>
                  <a:srgbClr val="FF0000"/>
                </a:solidFill>
              </a:rPr>
              <a:t>’ </a:t>
            </a:r>
            <a:r>
              <a:rPr lang="sv-SE" dirty="0" err="1">
                <a:solidFill>
                  <a:srgbClr val="FF0000"/>
                </a:solidFill>
              </a:rPr>
              <a:t>rights</a:t>
            </a:r>
            <a:r>
              <a:rPr lang="sv-SE" dirty="0">
                <a:solidFill>
                  <a:srgbClr val="FF0000"/>
                </a:solidFill>
              </a:rPr>
              <a:t> and </a:t>
            </a:r>
            <a:r>
              <a:rPr lang="sv-SE" dirty="0" err="1">
                <a:solidFill>
                  <a:srgbClr val="FF0000"/>
                </a:solidFill>
              </a:rPr>
              <a:t>how</a:t>
            </a:r>
            <a:r>
              <a:rPr lang="sv-SE" dirty="0">
                <a:solidFill>
                  <a:srgbClr val="FF0000"/>
                </a:solidFill>
              </a:rPr>
              <a:t> </a:t>
            </a:r>
            <a:r>
              <a:rPr lang="sv-SE" dirty="0" err="1">
                <a:solidFill>
                  <a:srgbClr val="FF0000"/>
                </a:solidFill>
              </a:rPr>
              <a:t>important</a:t>
            </a:r>
            <a:r>
              <a:rPr lang="sv-SE" dirty="0">
                <a:solidFill>
                  <a:srgbClr val="FF0000"/>
                </a:solidFill>
              </a:rPr>
              <a:t> it is </a:t>
            </a:r>
            <a:r>
              <a:rPr lang="sv-SE" dirty="0" err="1">
                <a:solidFill>
                  <a:srgbClr val="FF0000"/>
                </a:solidFill>
              </a:rPr>
              <a:t>that</a:t>
            </a:r>
            <a:r>
              <a:rPr lang="sv-SE" dirty="0">
                <a:solidFill>
                  <a:srgbClr val="FF0000"/>
                </a:solidFill>
              </a:rPr>
              <a:t> </a:t>
            </a:r>
            <a:r>
              <a:rPr lang="sv-SE" dirty="0" err="1">
                <a:solidFill>
                  <a:srgbClr val="FF0000"/>
                </a:solidFill>
              </a:rPr>
              <a:t>these</a:t>
            </a:r>
            <a:r>
              <a:rPr lang="sv-SE" dirty="0">
                <a:solidFill>
                  <a:srgbClr val="FF0000"/>
                </a:solidFill>
              </a:rPr>
              <a:t> </a:t>
            </a:r>
            <a:r>
              <a:rPr lang="sv-SE" dirty="0" err="1">
                <a:solidFill>
                  <a:srgbClr val="FF0000"/>
                </a:solidFill>
              </a:rPr>
              <a:t>are</a:t>
            </a:r>
            <a:r>
              <a:rPr lang="sv-SE" dirty="0">
                <a:solidFill>
                  <a:srgbClr val="FF0000"/>
                </a:solidFill>
              </a:rPr>
              <a:t> </a:t>
            </a:r>
            <a:r>
              <a:rPr lang="sv-SE" dirty="0" err="1">
                <a:solidFill>
                  <a:srgbClr val="FF0000"/>
                </a:solidFill>
              </a:rPr>
              <a:t>put</a:t>
            </a:r>
            <a:r>
              <a:rPr lang="sv-SE" dirty="0">
                <a:solidFill>
                  <a:srgbClr val="FF0000"/>
                </a:solidFill>
              </a:rPr>
              <a:t> </a:t>
            </a:r>
            <a:r>
              <a:rPr lang="sv-SE" dirty="0" err="1">
                <a:solidFill>
                  <a:srgbClr val="FF0000"/>
                </a:solidFill>
              </a:rPr>
              <a:t>into</a:t>
            </a:r>
            <a:r>
              <a:rPr lang="sv-SE" dirty="0">
                <a:solidFill>
                  <a:srgbClr val="FF0000"/>
                </a:solidFill>
              </a:rPr>
              <a:t> </a:t>
            </a:r>
            <a:r>
              <a:rPr lang="sv-SE" dirty="0" err="1">
                <a:solidFill>
                  <a:srgbClr val="FF0000"/>
                </a:solidFill>
              </a:rPr>
              <a:t>practice</a:t>
            </a:r>
            <a:r>
              <a:rPr lang="sv-SE" dirty="0">
                <a:solidFill>
                  <a:srgbClr val="FF0000"/>
                </a:solidFill>
              </a:rPr>
              <a:t> in </a:t>
            </a:r>
            <a:r>
              <a:rPr lang="sv-SE" dirty="0" err="1">
                <a:solidFill>
                  <a:srgbClr val="FF0000"/>
                </a:solidFill>
              </a:rPr>
              <a:t>their</a:t>
            </a:r>
            <a:r>
              <a:rPr lang="sv-SE" dirty="0">
                <a:solidFill>
                  <a:srgbClr val="FF0000"/>
                </a:solidFill>
              </a:rPr>
              <a:t> </a:t>
            </a:r>
            <a:r>
              <a:rPr lang="sv-SE" dirty="0" err="1">
                <a:solidFill>
                  <a:srgbClr val="FF0000"/>
                </a:solidFill>
              </a:rPr>
              <a:t>daughters</a:t>
            </a:r>
            <a:r>
              <a:rPr lang="sv-SE" dirty="0">
                <a:solidFill>
                  <a:srgbClr val="FF0000"/>
                </a:solidFill>
              </a:rPr>
              <a:t>’ </a:t>
            </a:r>
            <a:r>
              <a:rPr lang="sv-SE" dirty="0" err="1">
                <a:solidFill>
                  <a:srgbClr val="FF0000"/>
                </a:solidFill>
              </a:rPr>
              <a:t>lives</a:t>
            </a:r>
            <a:r>
              <a:rPr lang="sv-SE" dirty="0">
                <a:solidFill>
                  <a:srgbClr val="FF0000"/>
                </a:solidFill>
              </a:rPr>
              <a:t>.</a:t>
            </a:r>
          </a:p>
          <a:p>
            <a:r>
              <a:rPr lang="sv-SE" dirty="0">
                <a:solidFill>
                  <a:srgbClr val="FF0000"/>
                </a:solidFill>
              </a:rPr>
              <a:t>“</a:t>
            </a:r>
            <a:r>
              <a:rPr lang="sv-SE" dirty="0" err="1">
                <a:solidFill>
                  <a:srgbClr val="FF0000"/>
                </a:solidFill>
              </a:rPr>
              <a:t>We</a:t>
            </a:r>
            <a:r>
              <a:rPr lang="sv-SE" dirty="0">
                <a:solidFill>
                  <a:srgbClr val="FF0000"/>
                </a:solidFill>
              </a:rPr>
              <a:t> </a:t>
            </a:r>
            <a:r>
              <a:rPr lang="sv-SE" dirty="0" err="1">
                <a:solidFill>
                  <a:srgbClr val="FF0000"/>
                </a:solidFill>
              </a:rPr>
              <a:t>usually</a:t>
            </a:r>
            <a:r>
              <a:rPr lang="sv-SE" dirty="0">
                <a:solidFill>
                  <a:srgbClr val="FF0000"/>
                </a:solidFill>
              </a:rPr>
              <a:t> </a:t>
            </a:r>
            <a:r>
              <a:rPr lang="sv-SE" dirty="0" err="1">
                <a:solidFill>
                  <a:srgbClr val="FF0000"/>
                </a:solidFill>
              </a:rPr>
              <a:t>also</a:t>
            </a:r>
            <a:r>
              <a:rPr lang="sv-SE" dirty="0">
                <a:solidFill>
                  <a:srgbClr val="FF0000"/>
                </a:solidFill>
              </a:rPr>
              <a:t> </a:t>
            </a:r>
            <a:r>
              <a:rPr lang="sv-SE" dirty="0" err="1">
                <a:solidFill>
                  <a:srgbClr val="FF0000"/>
                </a:solidFill>
              </a:rPr>
              <a:t>hold</a:t>
            </a:r>
            <a:r>
              <a:rPr lang="sv-SE" dirty="0">
                <a:solidFill>
                  <a:srgbClr val="FF0000"/>
                </a:solidFill>
              </a:rPr>
              <a:t> meetings in </a:t>
            </a:r>
            <a:r>
              <a:rPr lang="sv-SE" dirty="0" err="1">
                <a:solidFill>
                  <a:srgbClr val="FF0000"/>
                </a:solidFill>
              </a:rPr>
              <a:t>schools</a:t>
            </a:r>
            <a:r>
              <a:rPr lang="sv-SE" dirty="0">
                <a:solidFill>
                  <a:srgbClr val="FF0000"/>
                </a:solidFill>
              </a:rPr>
              <a:t> and </a:t>
            </a:r>
            <a:r>
              <a:rPr lang="sv-SE" dirty="0" err="1">
                <a:solidFill>
                  <a:srgbClr val="FF0000"/>
                </a:solidFill>
              </a:rPr>
              <a:t>communities</a:t>
            </a:r>
            <a:r>
              <a:rPr lang="sv-SE" dirty="0">
                <a:solidFill>
                  <a:srgbClr val="FF0000"/>
                </a:solidFill>
              </a:rPr>
              <a:t> to </a:t>
            </a:r>
            <a:r>
              <a:rPr lang="sv-SE" dirty="0" err="1">
                <a:solidFill>
                  <a:srgbClr val="FF0000"/>
                </a:solidFill>
              </a:rPr>
              <a:t>explain</a:t>
            </a:r>
            <a:r>
              <a:rPr lang="sv-SE" dirty="0">
                <a:solidFill>
                  <a:srgbClr val="FF0000"/>
                </a:solidFill>
              </a:rPr>
              <a:t> </a:t>
            </a:r>
            <a:r>
              <a:rPr lang="sv-SE" dirty="0" err="1">
                <a:solidFill>
                  <a:srgbClr val="FF0000"/>
                </a:solidFill>
              </a:rPr>
              <a:t>how</a:t>
            </a:r>
            <a:r>
              <a:rPr lang="sv-SE" dirty="0">
                <a:solidFill>
                  <a:srgbClr val="FF0000"/>
                </a:solidFill>
              </a:rPr>
              <a:t> </a:t>
            </a:r>
            <a:r>
              <a:rPr lang="sv-SE" dirty="0" err="1">
                <a:solidFill>
                  <a:srgbClr val="FF0000"/>
                </a:solidFill>
              </a:rPr>
              <a:t>girls</a:t>
            </a:r>
            <a:r>
              <a:rPr lang="sv-SE" dirty="0">
                <a:solidFill>
                  <a:srgbClr val="FF0000"/>
                </a:solidFill>
              </a:rPr>
              <a:t>’ </a:t>
            </a:r>
            <a:r>
              <a:rPr lang="sv-SE" dirty="0" err="1">
                <a:solidFill>
                  <a:srgbClr val="FF0000"/>
                </a:solidFill>
              </a:rPr>
              <a:t>rights</a:t>
            </a:r>
            <a:r>
              <a:rPr lang="sv-SE" dirty="0">
                <a:solidFill>
                  <a:srgbClr val="FF0000"/>
                </a:solidFill>
              </a:rPr>
              <a:t> </a:t>
            </a:r>
            <a:r>
              <a:rPr lang="sv-SE" dirty="0" err="1">
                <a:solidFill>
                  <a:srgbClr val="FF0000"/>
                </a:solidFill>
              </a:rPr>
              <a:t>should</a:t>
            </a:r>
            <a:r>
              <a:rPr lang="sv-SE" dirty="0">
                <a:solidFill>
                  <a:srgbClr val="FF0000"/>
                </a:solidFill>
              </a:rPr>
              <a:t> be </a:t>
            </a:r>
            <a:r>
              <a:rPr lang="sv-SE" dirty="0" err="1">
                <a:solidFill>
                  <a:srgbClr val="FF0000"/>
                </a:solidFill>
              </a:rPr>
              <a:t>respected</a:t>
            </a:r>
            <a:r>
              <a:rPr lang="sv-SE" dirty="0">
                <a:solidFill>
                  <a:srgbClr val="FF0000"/>
                </a:solidFill>
              </a:rPr>
              <a:t>. </a:t>
            </a:r>
            <a:r>
              <a:rPr lang="sv-SE" dirty="0" err="1">
                <a:solidFill>
                  <a:srgbClr val="FF0000"/>
                </a:solidFill>
              </a:rPr>
              <a:t>We</a:t>
            </a:r>
            <a:r>
              <a:rPr lang="sv-SE" dirty="0">
                <a:solidFill>
                  <a:srgbClr val="FF0000"/>
                </a:solidFill>
              </a:rPr>
              <a:t> </a:t>
            </a:r>
            <a:r>
              <a:rPr lang="sv-SE" dirty="0" err="1">
                <a:solidFill>
                  <a:srgbClr val="FF0000"/>
                </a:solidFill>
              </a:rPr>
              <a:t>share</a:t>
            </a:r>
            <a:r>
              <a:rPr lang="sv-SE" dirty="0">
                <a:solidFill>
                  <a:srgbClr val="FF0000"/>
                </a:solidFill>
              </a:rPr>
              <a:t> </a:t>
            </a:r>
            <a:r>
              <a:rPr lang="sv-SE" dirty="0" err="1">
                <a:solidFill>
                  <a:srgbClr val="FF0000"/>
                </a:solidFill>
              </a:rPr>
              <a:t>our</a:t>
            </a:r>
            <a:r>
              <a:rPr lang="sv-SE" dirty="0">
                <a:solidFill>
                  <a:srgbClr val="FF0000"/>
                </a:solidFill>
              </a:rPr>
              <a:t> </a:t>
            </a:r>
            <a:r>
              <a:rPr lang="sv-SE" dirty="0" err="1">
                <a:solidFill>
                  <a:srgbClr val="FF0000"/>
                </a:solidFill>
              </a:rPr>
              <a:t>knowledge</a:t>
            </a:r>
            <a:r>
              <a:rPr lang="sv-SE" dirty="0">
                <a:solidFill>
                  <a:srgbClr val="FF0000"/>
                </a:solidFill>
              </a:rPr>
              <a:t> </a:t>
            </a:r>
            <a:r>
              <a:rPr lang="sv-SE" dirty="0" err="1">
                <a:solidFill>
                  <a:srgbClr val="FF0000"/>
                </a:solidFill>
              </a:rPr>
              <a:t>about</a:t>
            </a:r>
            <a:r>
              <a:rPr lang="sv-SE" dirty="0">
                <a:solidFill>
                  <a:srgbClr val="FF0000"/>
                </a:solidFill>
              </a:rPr>
              <a:t> </a:t>
            </a:r>
            <a:r>
              <a:rPr lang="sv-SE" dirty="0" err="1">
                <a:solidFill>
                  <a:srgbClr val="FF0000"/>
                </a:solidFill>
              </a:rPr>
              <a:t>children’s</a:t>
            </a:r>
            <a:r>
              <a:rPr lang="sv-SE" dirty="0">
                <a:solidFill>
                  <a:srgbClr val="FF0000"/>
                </a:solidFill>
              </a:rPr>
              <a:t> </a:t>
            </a:r>
            <a:r>
              <a:rPr lang="sv-SE" dirty="0" err="1">
                <a:solidFill>
                  <a:srgbClr val="FF0000"/>
                </a:solidFill>
              </a:rPr>
              <a:t>rights</a:t>
            </a:r>
            <a:r>
              <a:rPr lang="sv-SE" dirty="0">
                <a:solidFill>
                  <a:srgbClr val="FF0000"/>
                </a:solidFill>
              </a:rPr>
              <a:t> and obligations to boys and </a:t>
            </a:r>
            <a:r>
              <a:rPr lang="sv-SE" dirty="0" err="1">
                <a:solidFill>
                  <a:srgbClr val="FF0000"/>
                </a:solidFill>
              </a:rPr>
              <a:t>girls</a:t>
            </a:r>
            <a:r>
              <a:rPr lang="sv-SE" dirty="0">
                <a:solidFill>
                  <a:srgbClr val="FF0000"/>
                </a:solidFill>
              </a:rPr>
              <a:t>. </a:t>
            </a:r>
            <a:r>
              <a:rPr lang="sv-SE" dirty="0" err="1">
                <a:solidFill>
                  <a:srgbClr val="FF0000"/>
                </a:solidFill>
              </a:rPr>
              <a:t>We</a:t>
            </a:r>
            <a:r>
              <a:rPr lang="sv-SE" dirty="0">
                <a:solidFill>
                  <a:srgbClr val="FF0000"/>
                </a:solidFill>
              </a:rPr>
              <a:t> </a:t>
            </a:r>
            <a:r>
              <a:rPr lang="sv-SE" dirty="0" err="1">
                <a:solidFill>
                  <a:srgbClr val="FF0000"/>
                </a:solidFill>
              </a:rPr>
              <a:t>discuss</a:t>
            </a:r>
            <a:r>
              <a:rPr lang="sv-SE" dirty="0">
                <a:solidFill>
                  <a:srgbClr val="FF0000"/>
                </a:solidFill>
              </a:rPr>
              <a:t>, </a:t>
            </a:r>
            <a:r>
              <a:rPr lang="sv-SE" dirty="0" err="1">
                <a:solidFill>
                  <a:srgbClr val="FF0000"/>
                </a:solidFill>
              </a:rPr>
              <a:t>among</a:t>
            </a:r>
            <a:r>
              <a:rPr lang="sv-SE" dirty="0">
                <a:solidFill>
                  <a:srgbClr val="FF0000"/>
                </a:solidFill>
              </a:rPr>
              <a:t> </a:t>
            </a:r>
            <a:r>
              <a:rPr lang="sv-SE" dirty="0" err="1">
                <a:solidFill>
                  <a:srgbClr val="FF0000"/>
                </a:solidFill>
              </a:rPr>
              <a:t>other</a:t>
            </a:r>
            <a:r>
              <a:rPr lang="sv-SE" dirty="0">
                <a:solidFill>
                  <a:srgbClr val="FF0000"/>
                </a:solidFill>
              </a:rPr>
              <a:t> </a:t>
            </a:r>
            <a:r>
              <a:rPr lang="sv-SE" dirty="0" err="1">
                <a:solidFill>
                  <a:srgbClr val="FF0000"/>
                </a:solidFill>
              </a:rPr>
              <a:t>things</a:t>
            </a:r>
            <a:r>
              <a:rPr lang="sv-SE" dirty="0">
                <a:solidFill>
                  <a:srgbClr val="FF0000"/>
                </a:solidFill>
              </a:rPr>
              <a:t>, </a:t>
            </a:r>
            <a:r>
              <a:rPr lang="sv-SE" dirty="0" err="1">
                <a:solidFill>
                  <a:srgbClr val="FF0000"/>
                </a:solidFill>
              </a:rPr>
              <a:t>violence</a:t>
            </a:r>
            <a:r>
              <a:rPr lang="sv-SE" dirty="0">
                <a:solidFill>
                  <a:srgbClr val="FF0000"/>
                </a:solidFill>
              </a:rPr>
              <a:t> </a:t>
            </a:r>
            <a:r>
              <a:rPr lang="sv-SE" dirty="0" err="1">
                <a:solidFill>
                  <a:srgbClr val="FF0000"/>
                </a:solidFill>
              </a:rPr>
              <a:t>against</a:t>
            </a:r>
            <a:r>
              <a:rPr lang="sv-SE" dirty="0">
                <a:solidFill>
                  <a:srgbClr val="FF0000"/>
                </a:solidFill>
              </a:rPr>
              <a:t> </a:t>
            </a:r>
            <a:r>
              <a:rPr lang="sv-SE" dirty="0" err="1">
                <a:solidFill>
                  <a:srgbClr val="FF0000"/>
                </a:solidFill>
              </a:rPr>
              <a:t>children</a:t>
            </a:r>
            <a:r>
              <a:rPr lang="sv-SE" dirty="0">
                <a:solidFill>
                  <a:srgbClr val="FF0000"/>
                </a:solidFill>
              </a:rPr>
              <a:t>, sexual abuse, </a:t>
            </a:r>
            <a:r>
              <a:rPr lang="sv-SE" dirty="0" err="1">
                <a:solidFill>
                  <a:srgbClr val="FF0000"/>
                </a:solidFill>
              </a:rPr>
              <a:t>child</a:t>
            </a:r>
            <a:r>
              <a:rPr lang="sv-SE" dirty="0">
                <a:solidFill>
                  <a:srgbClr val="FF0000"/>
                </a:solidFill>
              </a:rPr>
              <a:t> </a:t>
            </a:r>
            <a:r>
              <a:rPr lang="sv-SE" dirty="0" err="1">
                <a:solidFill>
                  <a:srgbClr val="FF0000"/>
                </a:solidFill>
              </a:rPr>
              <a:t>marriage</a:t>
            </a:r>
            <a:r>
              <a:rPr lang="sv-SE" dirty="0">
                <a:solidFill>
                  <a:srgbClr val="FF0000"/>
                </a:solidFill>
              </a:rPr>
              <a:t> and trafficking </a:t>
            </a:r>
            <a:r>
              <a:rPr lang="sv-SE" dirty="0" err="1">
                <a:solidFill>
                  <a:srgbClr val="FF0000"/>
                </a:solidFill>
              </a:rPr>
              <a:t>of</a:t>
            </a:r>
            <a:r>
              <a:rPr lang="sv-SE" dirty="0">
                <a:solidFill>
                  <a:srgbClr val="FF0000"/>
                </a:solidFill>
              </a:rPr>
              <a:t> </a:t>
            </a:r>
            <a:r>
              <a:rPr lang="sv-SE" dirty="0" err="1">
                <a:solidFill>
                  <a:srgbClr val="FF0000"/>
                </a:solidFill>
              </a:rPr>
              <a:t>children</a:t>
            </a:r>
            <a:r>
              <a:rPr lang="sv-SE" dirty="0">
                <a:solidFill>
                  <a:srgbClr val="FF0000"/>
                </a:solidFill>
              </a:rPr>
              <a:t>.”</a:t>
            </a:r>
          </a:p>
          <a:p>
            <a:r>
              <a:rPr lang="sv-SE" dirty="0">
                <a:solidFill>
                  <a:srgbClr val="FF0000"/>
                </a:solidFill>
              </a:rPr>
              <a:t>“</a:t>
            </a:r>
            <a:r>
              <a:rPr lang="sv-SE" dirty="0" err="1">
                <a:solidFill>
                  <a:srgbClr val="FF0000"/>
                </a:solidFill>
              </a:rPr>
              <a:t>We</a:t>
            </a:r>
            <a:r>
              <a:rPr lang="sv-SE" dirty="0">
                <a:solidFill>
                  <a:srgbClr val="FF0000"/>
                </a:solidFill>
              </a:rPr>
              <a:t> </a:t>
            </a:r>
            <a:r>
              <a:rPr lang="sv-SE" dirty="0" err="1">
                <a:solidFill>
                  <a:srgbClr val="FF0000"/>
                </a:solidFill>
              </a:rPr>
              <a:t>also</a:t>
            </a:r>
            <a:r>
              <a:rPr lang="sv-SE" dirty="0">
                <a:solidFill>
                  <a:srgbClr val="FF0000"/>
                </a:solidFill>
              </a:rPr>
              <a:t> try to get boys to </a:t>
            </a:r>
            <a:r>
              <a:rPr lang="sv-SE" dirty="0" err="1">
                <a:solidFill>
                  <a:srgbClr val="FF0000"/>
                </a:solidFill>
              </a:rPr>
              <a:t>help</a:t>
            </a:r>
            <a:r>
              <a:rPr lang="sv-SE" dirty="0">
                <a:solidFill>
                  <a:srgbClr val="FF0000"/>
                </a:solidFill>
              </a:rPr>
              <a:t> </a:t>
            </a:r>
            <a:r>
              <a:rPr lang="sv-SE" dirty="0" err="1">
                <a:solidFill>
                  <a:srgbClr val="FF0000"/>
                </a:solidFill>
              </a:rPr>
              <a:t>their</a:t>
            </a:r>
            <a:r>
              <a:rPr lang="sv-SE" dirty="0">
                <a:solidFill>
                  <a:srgbClr val="FF0000"/>
                </a:solidFill>
              </a:rPr>
              <a:t> </a:t>
            </a:r>
            <a:r>
              <a:rPr lang="sv-SE" dirty="0" err="1">
                <a:solidFill>
                  <a:srgbClr val="FF0000"/>
                </a:solidFill>
              </a:rPr>
              <a:t>sisters</a:t>
            </a:r>
            <a:r>
              <a:rPr lang="sv-SE" dirty="0">
                <a:solidFill>
                  <a:srgbClr val="FF0000"/>
                </a:solidFill>
              </a:rPr>
              <a:t> and </a:t>
            </a:r>
            <a:r>
              <a:rPr lang="sv-SE" dirty="0" err="1">
                <a:solidFill>
                  <a:srgbClr val="FF0000"/>
                </a:solidFill>
              </a:rPr>
              <a:t>mothers</a:t>
            </a:r>
            <a:r>
              <a:rPr lang="sv-SE" dirty="0">
                <a:solidFill>
                  <a:srgbClr val="FF0000"/>
                </a:solidFill>
              </a:rPr>
              <a:t> at </a:t>
            </a:r>
            <a:r>
              <a:rPr lang="sv-SE" dirty="0" err="1">
                <a:solidFill>
                  <a:srgbClr val="FF0000"/>
                </a:solidFill>
              </a:rPr>
              <a:t>home</a:t>
            </a:r>
            <a:r>
              <a:rPr lang="sv-SE" dirty="0">
                <a:solidFill>
                  <a:srgbClr val="FF0000"/>
                </a:solidFill>
              </a:rPr>
              <a:t>. </a:t>
            </a:r>
            <a:r>
              <a:rPr lang="sv-SE" dirty="0" err="1">
                <a:solidFill>
                  <a:srgbClr val="FF0000"/>
                </a:solidFill>
              </a:rPr>
              <a:t>According</a:t>
            </a:r>
            <a:r>
              <a:rPr lang="sv-SE" dirty="0">
                <a:solidFill>
                  <a:srgbClr val="FF0000"/>
                </a:solidFill>
              </a:rPr>
              <a:t> to </a:t>
            </a:r>
            <a:r>
              <a:rPr lang="sv-SE" dirty="0" err="1">
                <a:solidFill>
                  <a:srgbClr val="FF0000"/>
                </a:solidFill>
              </a:rPr>
              <a:t>Mozambican</a:t>
            </a:r>
            <a:r>
              <a:rPr lang="sv-SE" dirty="0">
                <a:solidFill>
                  <a:srgbClr val="FF0000"/>
                </a:solidFill>
              </a:rPr>
              <a:t> tradition, boys and men </a:t>
            </a:r>
            <a:r>
              <a:rPr lang="sv-SE" dirty="0" err="1">
                <a:solidFill>
                  <a:srgbClr val="FF0000"/>
                </a:solidFill>
              </a:rPr>
              <a:t>have</a:t>
            </a:r>
            <a:r>
              <a:rPr lang="sv-SE" dirty="0">
                <a:solidFill>
                  <a:srgbClr val="FF0000"/>
                </a:solidFill>
              </a:rPr>
              <a:t> </a:t>
            </a:r>
            <a:r>
              <a:rPr lang="sv-SE" dirty="0" err="1">
                <a:solidFill>
                  <a:srgbClr val="FF0000"/>
                </a:solidFill>
              </a:rPr>
              <a:t>specific</a:t>
            </a:r>
            <a:r>
              <a:rPr lang="sv-SE" dirty="0">
                <a:solidFill>
                  <a:srgbClr val="FF0000"/>
                </a:solidFill>
              </a:rPr>
              <a:t> tasks </a:t>
            </a:r>
            <a:r>
              <a:rPr lang="sv-SE" dirty="0" err="1">
                <a:solidFill>
                  <a:srgbClr val="FF0000"/>
                </a:solidFill>
              </a:rPr>
              <a:t>such</a:t>
            </a:r>
            <a:r>
              <a:rPr lang="sv-SE" dirty="0">
                <a:solidFill>
                  <a:srgbClr val="FF0000"/>
                </a:solidFill>
              </a:rPr>
              <a:t> as </a:t>
            </a:r>
            <a:r>
              <a:rPr lang="sv-SE" dirty="0" err="1">
                <a:solidFill>
                  <a:srgbClr val="FF0000"/>
                </a:solidFill>
              </a:rPr>
              <a:t>working</a:t>
            </a:r>
            <a:r>
              <a:rPr lang="sv-SE" dirty="0">
                <a:solidFill>
                  <a:srgbClr val="FF0000"/>
                </a:solidFill>
              </a:rPr>
              <a:t> in the </a:t>
            </a:r>
            <a:r>
              <a:rPr lang="sv-SE" dirty="0" err="1">
                <a:solidFill>
                  <a:srgbClr val="FF0000"/>
                </a:solidFill>
              </a:rPr>
              <a:t>fields</a:t>
            </a:r>
            <a:r>
              <a:rPr lang="sv-SE" dirty="0">
                <a:solidFill>
                  <a:srgbClr val="FF0000"/>
                </a:solidFill>
              </a:rPr>
              <a:t>, </a:t>
            </a:r>
            <a:r>
              <a:rPr lang="sv-SE" dirty="0" err="1">
                <a:solidFill>
                  <a:srgbClr val="FF0000"/>
                </a:solidFill>
              </a:rPr>
              <a:t>building</a:t>
            </a:r>
            <a:r>
              <a:rPr lang="sv-SE" dirty="0">
                <a:solidFill>
                  <a:srgbClr val="FF0000"/>
                </a:solidFill>
              </a:rPr>
              <a:t> houses and </a:t>
            </a:r>
            <a:r>
              <a:rPr lang="sv-SE" dirty="0" err="1">
                <a:solidFill>
                  <a:srgbClr val="FF0000"/>
                </a:solidFill>
              </a:rPr>
              <a:t>tending</a:t>
            </a:r>
            <a:r>
              <a:rPr lang="sv-SE" dirty="0">
                <a:solidFill>
                  <a:srgbClr val="FF0000"/>
                </a:solidFill>
              </a:rPr>
              <a:t> livestock. The rest </a:t>
            </a:r>
            <a:r>
              <a:rPr lang="sv-SE" dirty="0" err="1">
                <a:solidFill>
                  <a:srgbClr val="FF0000"/>
                </a:solidFill>
              </a:rPr>
              <a:t>of</a:t>
            </a:r>
            <a:r>
              <a:rPr lang="sv-SE" dirty="0">
                <a:solidFill>
                  <a:srgbClr val="FF0000"/>
                </a:solidFill>
              </a:rPr>
              <a:t> the </a:t>
            </a:r>
            <a:r>
              <a:rPr lang="sv-SE" dirty="0" err="1">
                <a:solidFill>
                  <a:srgbClr val="FF0000"/>
                </a:solidFill>
              </a:rPr>
              <a:t>household</a:t>
            </a:r>
            <a:r>
              <a:rPr lang="sv-SE" dirty="0">
                <a:solidFill>
                  <a:srgbClr val="FF0000"/>
                </a:solidFill>
              </a:rPr>
              <a:t> </a:t>
            </a:r>
            <a:r>
              <a:rPr lang="sv-SE" dirty="0" err="1">
                <a:solidFill>
                  <a:srgbClr val="FF0000"/>
                </a:solidFill>
              </a:rPr>
              <a:t>chores</a:t>
            </a:r>
            <a:r>
              <a:rPr lang="sv-SE" dirty="0">
                <a:solidFill>
                  <a:srgbClr val="FF0000"/>
                </a:solidFill>
              </a:rPr>
              <a:t> and </a:t>
            </a:r>
            <a:r>
              <a:rPr lang="sv-SE" dirty="0" err="1">
                <a:solidFill>
                  <a:srgbClr val="FF0000"/>
                </a:solidFill>
              </a:rPr>
              <a:t>looking</a:t>
            </a:r>
            <a:r>
              <a:rPr lang="sv-SE" dirty="0">
                <a:solidFill>
                  <a:srgbClr val="FF0000"/>
                </a:solidFill>
              </a:rPr>
              <a:t> </a:t>
            </a:r>
            <a:r>
              <a:rPr lang="sv-SE" dirty="0" err="1">
                <a:solidFill>
                  <a:srgbClr val="FF0000"/>
                </a:solidFill>
              </a:rPr>
              <a:t>after</a:t>
            </a:r>
            <a:r>
              <a:rPr lang="sv-SE" dirty="0">
                <a:solidFill>
                  <a:srgbClr val="FF0000"/>
                </a:solidFill>
              </a:rPr>
              <a:t> </a:t>
            </a:r>
            <a:r>
              <a:rPr lang="sv-SE" dirty="0" err="1">
                <a:solidFill>
                  <a:srgbClr val="FF0000"/>
                </a:solidFill>
              </a:rPr>
              <a:t>children</a:t>
            </a:r>
            <a:r>
              <a:rPr lang="sv-SE" dirty="0">
                <a:solidFill>
                  <a:srgbClr val="FF0000"/>
                </a:solidFill>
              </a:rPr>
              <a:t> </a:t>
            </a:r>
            <a:r>
              <a:rPr lang="sv-SE" dirty="0" err="1">
                <a:solidFill>
                  <a:srgbClr val="FF0000"/>
                </a:solidFill>
              </a:rPr>
              <a:t>are</a:t>
            </a:r>
            <a:r>
              <a:rPr lang="sv-SE" dirty="0">
                <a:solidFill>
                  <a:srgbClr val="FF0000"/>
                </a:solidFill>
              </a:rPr>
              <a:t> for </a:t>
            </a:r>
            <a:r>
              <a:rPr lang="sv-SE" dirty="0" err="1">
                <a:solidFill>
                  <a:srgbClr val="FF0000"/>
                </a:solidFill>
              </a:rPr>
              <a:t>women</a:t>
            </a:r>
            <a:r>
              <a:rPr lang="sv-SE" dirty="0">
                <a:solidFill>
                  <a:srgbClr val="FF0000"/>
                </a:solidFill>
              </a:rPr>
              <a:t> and </a:t>
            </a:r>
            <a:r>
              <a:rPr lang="sv-SE" dirty="0" err="1">
                <a:solidFill>
                  <a:srgbClr val="FF0000"/>
                </a:solidFill>
              </a:rPr>
              <a:t>girls</a:t>
            </a:r>
            <a:r>
              <a:rPr lang="sv-SE" dirty="0">
                <a:solidFill>
                  <a:srgbClr val="FF0000"/>
                </a:solidFill>
              </a:rPr>
              <a:t>. I go to the </a:t>
            </a:r>
            <a:r>
              <a:rPr lang="sv-SE" dirty="0" err="1">
                <a:solidFill>
                  <a:srgbClr val="FF0000"/>
                </a:solidFill>
              </a:rPr>
              <a:t>field</a:t>
            </a:r>
            <a:r>
              <a:rPr lang="sv-SE" dirty="0">
                <a:solidFill>
                  <a:srgbClr val="FF0000"/>
                </a:solidFill>
              </a:rPr>
              <a:t> (</a:t>
            </a:r>
            <a:r>
              <a:rPr lang="sv-SE" dirty="0" err="1">
                <a:solidFill>
                  <a:srgbClr val="FF0000"/>
                </a:solidFill>
              </a:rPr>
              <a:t>machamba</a:t>
            </a:r>
            <a:r>
              <a:rPr lang="sv-SE" dirty="0">
                <a:solidFill>
                  <a:srgbClr val="FF0000"/>
                </a:solidFill>
              </a:rPr>
              <a:t>), </a:t>
            </a:r>
            <a:r>
              <a:rPr lang="sv-SE" dirty="0" err="1">
                <a:solidFill>
                  <a:srgbClr val="FF0000"/>
                </a:solidFill>
              </a:rPr>
              <a:t>but</a:t>
            </a:r>
            <a:r>
              <a:rPr lang="sv-SE" dirty="0">
                <a:solidFill>
                  <a:srgbClr val="FF0000"/>
                </a:solidFill>
              </a:rPr>
              <a:t> I </a:t>
            </a:r>
            <a:r>
              <a:rPr lang="sv-SE" dirty="0" err="1">
                <a:solidFill>
                  <a:srgbClr val="FF0000"/>
                </a:solidFill>
              </a:rPr>
              <a:t>also</a:t>
            </a:r>
            <a:r>
              <a:rPr lang="sv-SE" dirty="0">
                <a:solidFill>
                  <a:srgbClr val="FF0000"/>
                </a:solidFill>
              </a:rPr>
              <a:t> </a:t>
            </a:r>
            <a:r>
              <a:rPr lang="sv-SE" dirty="0" err="1">
                <a:solidFill>
                  <a:srgbClr val="FF0000"/>
                </a:solidFill>
              </a:rPr>
              <a:t>prepare</a:t>
            </a:r>
            <a:r>
              <a:rPr lang="sv-SE" dirty="0">
                <a:solidFill>
                  <a:srgbClr val="FF0000"/>
                </a:solidFill>
              </a:rPr>
              <a:t> </a:t>
            </a:r>
            <a:r>
              <a:rPr lang="sv-SE" dirty="0" err="1">
                <a:solidFill>
                  <a:srgbClr val="FF0000"/>
                </a:solidFill>
              </a:rPr>
              <a:t>food</a:t>
            </a:r>
            <a:r>
              <a:rPr lang="sv-SE" dirty="0">
                <a:solidFill>
                  <a:srgbClr val="FF0000"/>
                </a:solidFill>
              </a:rPr>
              <a:t> for my </a:t>
            </a:r>
            <a:r>
              <a:rPr lang="sv-SE" dirty="0" err="1">
                <a:solidFill>
                  <a:srgbClr val="FF0000"/>
                </a:solidFill>
              </a:rPr>
              <a:t>family</a:t>
            </a:r>
            <a:r>
              <a:rPr lang="sv-SE" dirty="0">
                <a:solidFill>
                  <a:srgbClr val="FF0000"/>
                </a:solidFill>
              </a:rPr>
              <a:t>. I </a:t>
            </a:r>
            <a:r>
              <a:rPr lang="sv-SE" dirty="0" err="1">
                <a:solidFill>
                  <a:srgbClr val="FF0000"/>
                </a:solidFill>
              </a:rPr>
              <a:t>fetch</a:t>
            </a:r>
            <a:r>
              <a:rPr lang="sv-SE" dirty="0">
                <a:solidFill>
                  <a:srgbClr val="FF0000"/>
                </a:solidFill>
              </a:rPr>
              <a:t> </a:t>
            </a:r>
            <a:r>
              <a:rPr lang="sv-SE" dirty="0" err="1">
                <a:solidFill>
                  <a:srgbClr val="FF0000"/>
                </a:solidFill>
              </a:rPr>
              <a:t>water</a:t>
            </a:r>
            <a:r>
              <a:rPr lang="sv-SE" dirty="0">
                <a:solidFill>
                  <a:srgbClr val="FF0000"/>
                </a:solidFill>
              </a:rPr>
              <a:t>, </a:t>
            </a:r>
            <a:r>
              <a:rPr lang="sv-SE" dirty="0" err="1">
                <a:solidFill>
                  <a:srgbClr val="FF0000"/>
                </a:solidFill>
              </a:rPr>
              <a:t>wash</a:t>
            </a:r>
            <a:r>
              <a:rPr lang="sv-SE" dirty="0">
                <a:solidFill>
                  <a:srgbClr val="FF0000"/>
                </a:solidFill>
              </a:rPr>
              <a:t> the </a:t>
            </a:r>
            <a:r>
              <a:rPr lang="sv-SE" dirty="0" err="1">
                <a:solidFill>
                  <a:srgbClr val="FF0000"/>
                </a:solidFill>
              </a:rPr>
              <a:t>dishes</a:t>
            </a:r>
            <a:r>
              <a:rPr lang="sv-SE" dirty="0">
                <a:solidFill>
                  <a:srgbClr val="FF0000"/>
                </a:solidFill>
              </a:rPr>
              <a:t> and </a:t>
            </a:r>
            <a:r>
              <a:rPr lang="sv-SE" dirty="0" err="1">
                <a:solidFill>
                  <a:srgbClr val="FF0000"/>
                </a:solidFill>
              </a:rPr>
              <a:t>sweep</a:t>
            </a:r>
            <a:r>
              <a:rPr lang="sv-SE" dirty="0">
                <a:solidFill>
                  <a:srgbClr val="FF0000"/>
                </a:solidFill>
              </a:rPr>
              <a:t> the yard. I </a:t>
            </a:r>
            <a:r>
              <a:rPr lang="sv-SE" dirty="0" err="1">
                <a:solidFill>
                  <a:srgbClr val="FF0000"/>
                </a:solidFill>
              </a:rPr>
              <a:t>hope</a:t>
            </a:r>
            <a:r>
              <a:rPr lang="sv-SE" dirty="0">
                <a:solidFill>
                  <a:srgbClr val="FF0000"/>
                </a:solidFill>
              </a:rPr>
              <a:t> </a:t>
            </a:r>
            <a:r>
              <a:rPr lang="sv-SE" dirty="0" err="1">
                <a:solidFill>
                  <a:srgbClr val="FF0000"/>
                </a:solidFill>
              </a:rPr>
              <a:t>that</a:t>
            </a:r>
            <a:r>
              <a:rPr lang="sv-SE" dirty="0">
                <a:solidFill>
                  <a:srgbClr val="FF0000"/>
                </a:solidFill>
              </a:rPr>
              <a:t> all boys </a:t>
            </a:r>
            <a:r>
              <a:rPr lang="sv-SE" dirty="0" err="1">
                <a:solidFill>
                  <a:srgbClr val="FF0000"/>
                </a:solidFill>
              </a:rPr>
              <a:t>around</a:t>
            </a:r>
            <a:r>
              <a:rPr lang="sv-SE" dirty="0">
                <a:solidFill>
                  <a:srgbClr val="FF0000"/>
                </a:solidFill>
              </a:rPr>
              <a:t> </a:t>
            </a:r>
            <a:r>
              <a:rPr lang="sv-SE" dirty="0" err="1">
                <a:solidFill>
                  <a:srgbClr val="FF0000"/>
                </a:solidFill>
              </a:rPr>
              <a:t>me</a:t>
            </a:r>
            <a:r>
              <a:rPr lang="sv-SE" dirty="0">
                <a:solidFill>
                  <a:srgbClr val="FF0000"/>
                </a:solidFill>
              </a:rPr>
              <a:t> </a:t>
            </a:r>
            <a:r>
              <a:rPr lang="sv-SE" dirty="0" err="1">
                <a:solidFill>
                  <a:srgbClr val="FF0000"/>
                </a:solidFill>
              </a:rPr>
              <a:t>will</a:t>
            </a:r>
            <a:r>
              <a:rPr lang="sv-SE" dirty="0">
                <a:solidFill>
                  <a:srgbClr val="FF0000"/>
                </a:solidFill>
              </a:rPr>
              <a:t> </a:t>
            </a:r>
            <a:r>
              <a:rPr lang="sv-SE" dirty="0" err="1">
                <a:solidFill>
                  <a:srgbClr val="FF0000"/>
                </a:solidFill>
              </a:rPr>
              <a:t>follow</a:t>
            </a:r>
            <a:r>
              <a:rPr lang="sv-SE" dirty="0">
                <a:solidFill>
                  <a:srgbClr val="FF0000"/>
                </a:solidFill>
              </a:rPr>
              <a:t> my </a:t>
            </a:r>
            <a:r>
              <a:rPr lang="sv-SE" dirty="0" err="1">
                <a:solidFill>
                  <a:srgbClr val="FF0000"/>
                </a:solidFill>
              </a:rPr>
              <a:t>example</a:t>
            </a:r>
            <a:r>
              <a:rPr lang="sv-SE" dirty="0">
                <a:solidFill>
                  <a:srgbClr val="FF0000"/>
                </a:solidFill>
              </a:rPr>
              <a:t>.</a:t>
            </a:r>
          </a:p>
          <a:p>
            <a:r>
              <a:rPr lang="sv-SE" dirty="0">
                <a:solidFill>
                  <a:srgbClr val="FF0000"/>
                </a:solidFill>
              </a:rPr>
              <a:t>“</a:t>
            </a:r>
            <a:r>
              <a:rPr lang="sv-SE" dirty="0" err="1">
                <a:solidFill>
                  <a:srgbClr val="FF0000"/>
                </a:solidFill>
              </a:rPr>
              <a:t>We</a:t>
            </a:r>
            <a:r>
              <a:rPr lang="sv-SE" dirty="0">
                <a:solidFill>
                  <a:srgbClr val="FF0000"/>
                </a:solidFill>
              </a:rPr>
              <a:t> must get boys and men to understand </a:t>
            </a:r>
            <a:r>
              <a:rPr lang="sv-SE" dirty="0" err="1">
                <a:solidFill>
                  <a:srgbClr val="FF0000"/>
                </a:solidFill>
              </a:rPr>
              <a:t>that</a:t>
            </a:r>
            <a:r>
              <a:rPr lang="sv-SE" dirty="0">
                <a:solidFill>
                  <a:srgbClr val="FF0000"/>
                </a:solidFill>
              </a:rPr>
              <a:t> </a:t>
            </a:r>
            <a:r>
              <a:rPr lang="sv-SE" dirty="0" err="1">
                <a:solidFill>
                  <a:srgbClr val="FF0000"/>
                </a:solidFill>
              </a:rPr>
              <a:t>they</a:t>
            </a:r>
            <a:r>
              <a:rPr lang="sv-SE" dirty="0">
                <a:solidFill>
                  <a:srgbClr val="FF0000"/>
                </a:solidFill>
              </a:rPr>
              <a:t> must </a:t>
            </a:r>
            <a:r>
              <a:rPr lang="sv-SE" dirty="0" err="1">
                <a:solidFill>
                  <a:srgbClr val="FF0000"/>
                </a:solidFill>
              </a:rPr>
              <a:t>change</a:t>
            </a:r>
            <a:r>
              <a:rPr lang="sv-SE" dirty="0">
                <a:solidFill>
                  <a:srgbClr val="FF0000"/>
                </a:solidFill>
              </a:rPr>
              <a:t> </a:t>
            </a:r>
            <a:r>
              <a:rPr lang="sv-SE" dirty="0" err="1">
                <a:solidFill>
                  <a:srgbClr val="FF0000"/>
                </a:solidFill>
              </a:rPr>
              <a:t>their</a:t>
            </a:r>
            <a:r>
              <a:rPr lang="sv-SE" dirty="0">
                <a:solidFill>
                  <a:srgbClr val="FF0000"/>
                </a:solidFill>
              </a:rPr>
              <a:t> </a:t>
            </a:r>
            <a:r>
              <a:rPr lang="sv-SE" dirty="0" err="1">
                <a:solidFill>
                  <a:srgbClr val="FF0000"/>
                </a:solidFill>
              </a:rPr>
              <a:t>behaviour</a:t>
            </a:r>
            <a:r>
              <a:rPr lang="sv-SE" dirty="0">
                <a:solidFill>
                  <a:srgbClr val="FF0000"/>
                </a:solidFill>
              </a:rPr>
              <a:t> </a:t>
            </a:r>
            <a:r>
              <a:rPr lang="sv-SE" dirty="0" err="1">
                <a:solidFill>
                  <a:srgbClr val="FF0000"/>
                </a:solidFill>
              </a:rPr>
              <a:t>towards</a:t>
            </a:r>
            <a:r>
              <a:rPr lang="sv-SE" dirty="0">
                <a:solidFill>
                  <a:srgbClr val="FF0000"/>
                </a:solidFill>
              </a:rPr>
              <a:t> </a:t>
            </a:r>
            <a:r>
              <a:rPr lang="sv-SE" dirty="0" err="1">
                <a:solidFill>
                  <a:srgbClr val="FF0000"/>
                </a:solidFill>
              </a:rPr>
              <a:t>girls</a:t>
            </a:r>
            <a:r>
              <a:rPr lang="sv-SE" dirty="0">
                <a:solidFill>
                  <a:srgbClr val="FF0000"/>
                </a:solidFill>
              </a:rPr>
              <a:t>. </a:t>
            </a:r>
            <a:r>
              <a:rPr lang="sv-SE" dirty="0" err="1">
                <a:solidFill>
                  <a:srgbClr val="FF0000"/>
                </a:solidFill>
              </a:rPr>
              <a:t>There</a:t>
            </a:r>
            <a:r>
              <a:rPr lang="sv-SE" dirty="0">
                <a:solidFill>
                  <a:srgbClr val="FF0000"/>
                </a:solidFill>
              </a:rPr>
              <a:t> </a:t>
            </a:r>
            <a:r>
              <a:rPr lang="sv-SE" dirty="0" err="1">
                <a:solidFill>
                  <a:srgbClr val="FF0000"/>
                </a:solidFill>
              </a:rPr>
              <a:t>will</a:t>
            </a:r>
            <a:r>
              <a:rPr lang="sv-SE" dirty="0">
                <a:solidFill>
                  <a:srgbClr val="FF0000"/>
                </a:solidFill>
              </a:rPr>
              <a:t> be </a:t>
            </a:r>
            <a:r>
              <a:rPr lang="sv-SE" dirty="0" err="1">
                <a:solidFill>
                  <a:srgbClr val="FF0000"/>
                </a:solidFill>
              </a:rPr>
              <a:t>change</a:t>
            </a:r>
            <a:r>
              <a:rPr lang="sv-SE" dirty="0">
                <a:solidFill>
                  <a:srgbClr val="FF0000"/>
                </a:solidFill>
              </a:rPr>
              <a:t>, </a:t>
            </a:r>
            <a:r>
              <a:rPr lang="sv-SE" dirty="0" err="1">
                <a:solidFill>
                  <a:srgbClr val="FF0000"/>
                </a:solidFill>
              </a:rPr>
              <a:t>but</a:t>
            </a:r>
            <a:r>
              <a:rPr lang="sv-SE" dirty="0">
                <a:solidFill>
                  <a:srgbClr val="FF0000"/>
                </a:solidFill>
              </a:rPr>
              <a:t> </a:t>
            </a:r>
            <a:r>
              <a:rPr lang="sv-SE" dirty="0" err="1">
                <a:solidFill>
                  <a:srgbClr val="FF0000"/>
                </a:solidFill>
              </a:rPr>
              <a:t>we</a:t>
            </a:r>
            <a:r>
              <a:rPr lang="sv-SE" dirty="0">
                <a:solidFill>
                  <a:srgbClr val="FF0000"/>
                </a:solidFill>
              </a:rPr>
              <a:t> must never </a:t>
            </a:r>
            <a:r>
              <a:rPr lang="sv-SE" dirty="0" err="1">
                <a:solidFill>
                  <a:srgbClr val="FF0000"/>
                </a:solidFill>
              </a:rPr>
              <a:t>tire</a:t>
            </a:r>
            <a:r>
              <a:rPr lang="sv-SE" dirty="0">
                <a:solidFill>
                  <a:srgbClr val="FF0000"/>
                </a:solidFill>
              </a:rPr>
              <a:t> </a:t>
            </a:r>
            <a:r>
              <a:rPr lang="sv-SE" dirty="0" err="1">
                <a:solidFill>
                  <a:srgbClr val="FF0000"/>
                </a:solidFill>
              </a:rPr>
              <a:t>of</a:t>
            </a:r>
            <a:r>
              <a:rPr lang="sv-SE" dirty="0">
                <a:solidFill>
                  <a:srgbClr val="FF0000"/>
                </a:solidFill>
              </a:rPr>
              <a:t> </a:t>
            </a:r>
            <a:r>
              <a:rPr lang="sv-SE" dirty="0" err="1">
                <a:solidFill>
                  <a:srgbClr val="FF0000"/>
                </a:solidFill>
              </a:rPr>
              <a:t>demonstrating</a:t>
            </a:r>
            <a:r>
              <a:rPr lang="sv-SE" dirty="0">
                <a:solidFill>
                  <a:srgbClr val="FF0000"/>
                </a:solidFill>
              </a:rPr>
              <a:t> the </a:t>
            </a:r>
            <a:r>
              <a:rPr lang="sv-SE" dirty="0" err="1">
                <a:solidFill>
                  <a:srgbClr val="FF0000"/>
                </a:solidFill>
              </a:rPr>
              <a:t>benefits</a:t>
            </a:r>
            <a:r>
              <a:rPr lang="sv-SE" dirty="0">
                <a:solidFill>
                  <a:srgbClr val="FF0000"/>
                </a:solidFill>
              </a:rPr>
              <a:t> </a:t>
            </a:r>
            <a:r>
              <a:rPr lang="sv-SE" dirty="0" err="1">
                <a:solidFill>
                  <a:srgbClr val="FF0000"/>
                </a:solidFill>
              </a:rPr>
              <a:t>of</a:t>
            </a:r>
            <a:r>
              <a:rPr lang="sv-SE" dirty="0">
                <a:solidFill>
                  <a:srgbClr val="FF0000"/>
                </a:solidFill>
              </a:rPr>
              <a:t> </a:t>
            </a:r>
            <a:r>
              <a:rPr lang="sv-SE" dirty="0" err="1">
                <a:solidFill>
                  <a:srgbClr val="FF0000"/>
                </a:solidFill>
              </a:rPr>
              <a:t>change</a:t>
            </a:r>
            <a:r>
              <a:rPr lang="sv-SE" dirty="0">
                <a:solidFill>
                  <a:srgbClr val="FF0000"/>
                </a:solidFill>
              </a:rPr>
              <a:t>. </a:t>
            </a:r>
            <a:r>
              <a:rPr lang="sv-SE" dirty="0" err="1">
                <a:solidFill>
                  <a:srgbClr val="FF0000"/>
                </a:solidFill>
              </a:rPr>
              <a:t>There</a:t>
            </a:r>
            <a:r>
              <a:rPr lang="sv-SE" dirty="0">
                <a:solidFill>
                  <a:srgbClr val="FF0000"/>
                </a:solidFill>
              </a:rPr>
              <a:t> </a:t>
            </a:r>
            <a:r>
              <a:rPr lang="sv-SE" dirty="0" err="1">
                <a:solidFill>
                  <a:srgbClr val="FF0000"/>
                </a:solidFill>
              </a:rPr>
              <a:t>are</a:t>
            </a:r>
            <a:r>
              <a:rPr lang="sv-SE" dirty="0">
                <a:solidFill>
                  <a:srgbClr val="FF0000"/>
                </a:solidFill>
              </a:rPr>
              <a:t> </a:t>
            </a:r>
            <a:r>
              <a:rPr lang="sv-SE" dirty="0" err="1">
                <a:solidFill>
                  <a:srgbClr val="FF0000"/>
                </a:solidFill>
              </a:rPr>
              <a:t>currently</a:t>
            </a:r>
            <a:r>
              <a:rPr lang="sv-SE" dirty="0">
                <a:solidFill>
                  <a:srgbClr val="FF0000"/>
                </a:solidFill>
              </a:rPr>
              <a:t> </a:t>
            </a:r>
            <a:r>
              <a:rPr lang="sv-SE" dirty="0" err="1">
                <a:solidFill>
                  <a:srgbClr val="FF0000"/>
                </a:solidFill>
              </a:rPr>
              <a:t>five</a:t>
            </a:r>
            <a:r>
              <a:rPr lang="sv-SE" dirty="0">
                <a:solidFill>
                  <a:srgbClr val="FF0000"/>
                </a:solidFill>
              </a:rPr>
              <a:t> </a:t>
            </a:r>
            <a:r>
              <a:rPr lang="sv-SE" dirty="0" err="1">
                <a:solidFill>
                  <a:srgbClr val="FF0000"/>
                </a:solidFill>
              </a:rPr>
              <a:t>of</a:t>
            </a:r>
            <a:r>
              <a:rPr lang="sv-SE" dirty="0">
                <a:solidFill>
                  <a:srgbClr val="FF0000"/>
                </a:solidFill>
              </a:rPr>
              <a:t> </a:t>
            </a:r>
            <a:r>
              <a:rPr lang="sv-SE" dirty="0" err="1">
                <a:solidFill>
                  <a:srgbClr val="FF0000"/>
                </a:solidFill>
              </a:rPr>
              <a:t>us</a:t>
            </a:r>
            <a:r>
              <a:rPr lang="sv-SE" dirty="0">
                <a:solidFill>
                  <a:srgbClr val="FF0000"/>
                </a:solidFill>
              </a:rPr>
              <a:t> boys </a:t>
            </a:r>
            <a:r>
              <a:rPr lang="sv-SE" dirty="0" err="1">
                <a:solidFill>
                  <a:srgbClr val="FF0000"/>
                </a:solidFill>
              </a:rPr>
              <a:t>who</a:t>
            </a:r>
            <a:r>
              <a:rPr lang="sv-SE" dirty="0">
                <a:solidFill>
                  <a:srgbClr val="FF0000"/>
                </a:solidFill>
              </a:rPr>
              <a:t> </a:t>
            </a:r>
            <a:r>
              <a:rPr lang="sv-SE" dirty="0" err="1">
                <a:solidFill>
                  <a:srgbClr val="FF0000"/>
                </a:solidFill>
              </a:rPr>
              <a:t>are</a:t>
            </a:r>
            <a:r>
              <a:rPr lang="sv-SE" dirty="0">
                <a:solidFill>
                  <a:srgbClr val="FF0000"/>
                </a:solidFill>
              </a:rPr>
              <a:t> Child </a:t>
            </a:r>
            <a:r>
              <a:rPr lang="sv-SE" dirty="0" err="1">
                <a:solidFill>
                  <a:srgbClr val="FF0000"/>
                </a:solidFill>
              </a:rPr>
              <a:t>Rights</a:t>
            </a:r>
            <a:r>
              <a:rPr lang="sv-SE" dirty="0">
                <a:solidFill>
                  <a:srgbClr val="FF0000"/>
                </a:solidFill>
              </a:rPr>
              <a:t> Ambassadors. </a:t>
            </a:r>
            <a:r>
              <a:rPr lang="sv-SE" dirty="0" err="1">
                <a:solidFill>
                  <a:srgbClr val="FF0000"/>
                </a:solidFill>
              </a:rPr>
              <a:t>We</a:t>
            </a:r>
            <a:r>
              <a:rPr lang="sv-SE" dirty="0">
                <a:solidFill>
                  <a:srgbClr val="FF0000"/>
                </a:solidFill>
              </a:rPr>
              <a:t> </a:t>
            </a:r>
            <a:r>
              <a:rPr lang="sv-SE" dirty="0" err="1">
                <a:solidFill>
                  <a:srgbClr val="FF0000"/>
                </a:solidFill>
              </a:rPr>
              <a:t>are</a:t>
            </a:r>
            <a:r>
              <a:rPr lang="sv-SE" dirty="0">
                <a:solidFill>
                  <a:srgbClr val="FF0000"/>
                </a:solidFill>
              </a:rPr>
              <a:t> </a:t>
            </a:r>
            <a:r>
              <a:rPr lang="sv-SE" dirty="0" err="1">
                <a:solidFill>
                  <a:srgbClr val="FF0000"/>
                </a:solidFill>
              </a:rPr>
              <a:t>now</a:t>
            </a:r>
            <a:r>
              <a:rPr lang="sv-SE" dirty="0">
                <a:solidFill>
                  <a:srgbClr val="FF0000"/>
                </a:solidFill>
              </a:rPr>
              <a:t> </a:t>
            </a:r>
            <a:r>
              <a:rPr lang="sv-SE" dirty="0" err="1">
                <a:solidFill>
                  <a:srgbClr val="FF0000"/>
                </a:solidFill>
              </a:rPr>
              <a:t>working</a:t>
            </a:r>
            <a:r>
              <a:rPr lang="sv-SE" dirty="0">
                <a:solidFill>
                  <a:srgbClr val="FF0000"/>
                </a:solidFill>
              </a:rPr>
              <a:t> </a:t>
            </a:r>
            <a:r>
              <a:rPr lang="sv-SE" dirty="0" err="1">
                <a:solidFill>
                  <a:srgbClr val="FF0000"/>
                </a:solidFill>
              </a:rPr>
              <a:t>together</a:t>
            </a:r>
            <a:r>
              <a:rPr lang="sv-SE" dirty="0">
                <a:solidFill>
                  <a:srgbClr val="FF0000"/>
                </a:solidFill>
              </a:rPr>
              <a:t> </a:t>
            </a:r>
            <a:r>
              <a:rPr lang="sv-SE" dirty="0" err="1">
                <a:solidFill>
                  <a:srgbClr val="FF0000"/>
                </a:solidFill>
              </a:rPr>
              <a:t>with</a:t>
            </a:r>
            <a:r>
              <a:rPr lang="sv-SE" dirty="0">
                <a:solidFill>
                  <a:srgbClr val="FF0000"/>
                </a:solidFill>
              </a:rPr>
              <a:t> </a:t>
            </a:r>
            <a:r>
              <a:rPr lang="sv-SE" dirty="0" err="1">
                <a:solidFill>
                  <a:srgbClr val="FF0000"/>
                </a:solidFill>
              </a:rPr>
              <a:t>local</a:t>
            </a:r>
            <a:r>
              <a:rPr lang="sv-SE" dirty="0">
                <a:solidFill>
                  <a:srgbClr val="FF0000"/>
                </a:solidFill>
              </a:rPr>
              <a:t> decision-</a:t>
            </a:r>
            <a:r>
              <a:rPr lang="sv-SE" dirty="0" err="1">
                <a:solidFill>
                  <a:srgbClr val="FF0000"/>
                </a:solidFill>
              </a:rPr>
              <a:t>makers</a:t>
            </a:r>
            <a:r>
              <a:rPr lang="sv-SE" dirty="0">
                <a:solidFill>
                  <a:srgbClr val="FF0000"/>
                </a:solidFill>
              </a:rPr>
              <a:t> </a:t>
            </a:r>
            <a:r>
              <a:rPr lang="sv-SE" dirty="0" err="1">
                <a:solidFill>
                  <a:srgbClr val="FF0000"/>
                </a:solidFill>
              </a:rPr>
              <a:t>such</a:t>
            </a:r>
            <a:r>
              <a:rPr lang="sv-SE" dirty="0">
                <a:solidFill>
                  <a:srgbClr val="FF0000"/>
                </a:solidFill>
              </a:rPr>
              <a:t> as the </a:t>
            </a:r>
            <a:r>
              <a:rPr lang="sv-SE" dirty="0" err="1">
                <a:solidFill>
                  <a:srgbClr val="FF0000"/>
                </a:solidFill>
              </a:rPr>
              <a:t>district’s</a:t>
            </a:r>
            <a:r>
              <a:rPr lang="sv-SE" dirty="0">
                <a:solidFill>
                  <a:srgbClr val="FF0000"/>
                </a:solidFill>
              </a:rPr>
              <a:t> </a:t>
            </a:r>
            <a:r>
              <a:rPr lang="sv-SE" dirty="0" err="1">
                <a:solidFill>
                  <a:srgbClr val="FF0000"/>
                </a:solidFill>
              </a:rPr>
              <a:t>education</a:t>
            </a:r>
            <a:r>
              <a:rPr lang="sv-SE" dirty="0">
                <a:solidFill>
                  <a:srgbClr val="FF0000"/>
                </a:solidFill>
              </a:rPr>
              <a:t> director and the </a:t>
            </a:r>
            <a:r>
              <a:rPr lang="sv-SE" dirty="0" err="1">
                <a:solidFill>
                  <a:srgbClr val="FF0000"/>
                </a:solidFill>
              </a:rPr>
              <a:t>police</a:t>
            </a:r>
            <a:r>
              <a:rPr lang="sv-SE" dirty="0">
                <a:solidFill>
                  <a:srgbClr val="FF0000"/>
                </a:solidFill>
              </a:rPr>
              <a:t>. “</a:t>
            </a:r>
            <a:r>
              <a:rPr lang="sv-SE" dirty="0" err="1">
                <a:solidFill>
                  <a:srgbClr val="FF0000"/>
                </a:solidFill>
              </a:rPr>
              <a:t>We</a:t>
            </a:r>
            <a:r>
              <a:rPr lang="sv-SE" dirty="0">
                <a:solidFill>
                  <a:srgbClr val="FF0000"/>
                </a:solidFill>
              </a:rPr>
              <a:t> </a:t>
            </a:r>
            <a:r>
              <a:rPr lang="sv-SE" dirty="0" err="1">
                <a:solidFill>
                  <a:srgbClr val="FF0000"/>
                </a:solidFill>
              </a:rPr>
              <a:t>will</a:t>
            </a:r>
            <a:r>
              <a:rPr lang="sv-SE" dirty="0">
                <a:solidFill>
                  <a:srgbClr val="FF0000"/>
                </a:solidFill>
              </a:rPr>
              <a:t> never stop fighting for </a:t>
            </a:r>
            <a:r>
              <a:rPr lang="sv-SE" dirty="0" err="1">
                <a:solidFill>
                  <a:srgbClr val="FF0000"/>
                </a:solidFill>
              </a:rPr>
              <a:t>girls</a:t>
            </a:r>
            <a:r>
              <a:rPr lang="sv-SE" dirty="0">
                <a:solidFill>
                  <a:srgbClr val="FF0000"/>
                </a:solidFill>
              </a:rPr>
              <a:t>’ </a:t>
            </a:r>
            <a:r>
              <a:rPr lang="sv-SE" dirty="0" err="1">
                <a:solidFill>
                  <a:srgbClr val="FF0000"/>
                </a:solidFill>
              </a:rPr>
              <a:t>rights</a:t>
            </a:r>
            <a:r>
              <a:rPr lang="sv-SE" dirty="0">
                <a:solidFill>
                  <a:srgbClr val="FF0000"/>
                </a:solidFill>
              </a:rPr>
              <a:t>, for </a:t>
            </a:r>
            <a:r>
              <a:rPr lang="sv-SE" dirty="0" err="1">
                <a:solidFill>
                  <a:srgbClr val="FF0000"/>
                </a:solidFill>
              </a:rPr>
              <a:t>many</a:t>
            </a:r>
            <a:r>
              <a:rPr lang="sv-SE" dirty="0">
                <a:solidFill>
                  <a:srgbClr val="FF0000"/>
                </a:solidFill>
              </a:rPr>
              <a:t> </a:t>
            </a:r>
            <a:r>
              <a:rPr lang="sv-SE" dirty="0" err="1">
                <a:solidFill>
                  <a:srgbClr val="FF0000"/>
                </a:solidFill>
              </a:rPr>
              <a:t>girls</a:t>
            </a:r>
            <a:r>
              <a:rPr lang="sv-SE" dirty="0">
                <a:solidFill>
                  <a:srgbClr val="FF0000"/>
                </a:solidFill>
              </a:rPr>
              <a:t>’ </a:t>
            </a:r>
            <a:r>
              <a:rPr lang="sv-SE" dirty="0" err="1">
                <a:solidFill>
                  <a:srgbClr val="FF0000"/>
                </a:solidFill>
              </a:rPr>
              <a:t>rights</a:t>
            </a:r>
            <a:r>
              <a:rPr lang="sv-SE" dirty="0">
                <a:solidFill>
                  <a:srgbClr val="FF0000"/>
                </a:solidFill>
              </a:rPr>
              <a:t> </a:t>
            </a:r>
            <a:r>
              <a:rPr lang="sv-SE" dirty="0" err="1">
                <a:solidFill>
                  <a:srgbClr val="FF0000"/>
                </a:solidFill>
              </a:rPr>
              <a:t>are</a:t>
            </a:r>
            <a:r>
              <a:rPr lang="sv-SE" dirty="0">
                <a:solidFill>
                  <a:srgbClr val="FF0000"/>
                </a:solidFill>
              </a:rPr>
              <a:t> still </a:t>
            </a:r>
            <a:r>
              <a:rPr lang="sv-SE" dirty="0" err="1">
                <a:solidFill>
                  <a:srgbClr val="FF0000"/>
                </a:solidFill>
              </a:rPr>
              <a:t>being</a:t>
            </a:r>
            <a:r>
              <a:rPr lang="sv-SE" dirty="0">
                <a:solidFill>
                  <a:srgbClr val="FF0000"/>
                </a:solidFill>
              </a:rPr>
              <a:t> </a:t>
            </a:r>
            <a:r>
              <a:rPr lang="sv-SE" dirty="0" err="1">
                <a:solidFill>
                  <a:srgbClr val="FF0000"/>
                </a:solidFill>
              </a:rPr>
              <a:t>violated</a:t>
            </a:r>
            <a:r>
              <a:rPr lang="sv-SE" dirty="0">
                <a:solidFill>
                  <a:srgbClr val="FF0000"/>
                </a:solidFill>
              </a:rPr>
              <a:t>. </a:t>
            </a:r>
            <a:r>
              <a:rPr lang="sv-SE" dirty="0" err="1">
                <a:solidFill>
                  <a:srgbClr val="FF0000"/>
                </a:solidFill>
              </a:rPr>
              <a:t>We</a:t>
            </a:r>
            <a:r>
              <a:rPr lang="sv-SE" dirty="0">
                <a:solidFill>
                  <a:srgbClr val="FF0000"/>
                </a:solidFill>
              </a:rPr>
              <a:t> </a:t>
            </a:r>
            <a:r>
              <a:rPr lang="sv-SE" dirty="0" err="1">
                <a:solidFill>
                  <a:srgbClr val="FF0000"/>
                </a:solidFill>
              </a:rPr>
              <a:t>see</a:t>
            </a:r>
            <a:r>
              <a:rPr lang="sv-SE" dirty="0">
                <a:solidFill>
                  <a:srgbClr val="FF0000"/>
                </a:solidFill>
              </a:rPr>
              <a:t> </a:t>
            </a:r>
            <a:r>
              <a:rPr lang="sv-SE" dirty="0" err="1">
                <a:solidFill>
                  <a:srgbClr val="FF0000"/>
                </a:solidFill>
              </a:rPr>
              <a:t>how</a:t>
            </a:r>
            <a:r>
              <a:rPr lang="sv-SE" dirty="0">
                <a:solidFill>
                  <a:srgbClr val="FF0000"/>
                </a:solidFill>
              </a:rPr>
              <a:t> </a:t>
            </a:r>
            <a:r>
              <a:rPr lang="sv-SE" dirty="0" err="1">
                <a:solidFill>
                  <a:srgbClr val="FF0000"/>
                </a:solidFill>
              </a:rPr>
              <a:t>many</a:t>
            </a:r>
            <a:r>
              <a:rPr lang="sv-SE" dirty="0">
                <a:solidFill>
                  <a:srgbClr val="FF0000"/>
                </a:solidFill>
              </a:rPr>
              <a:t> </a:t>
            </a:r>
            <a:r>
              <a:rPr lang="sv-SE" dirty="0" err="1">
                <a:solidFill>
                  <a:srgbClr val="FF0000"/>
                </a:solidFill>
              </a:rPr>
              <a:t>girls</a:t>
            </a:r>
            <a:r>
              <a:rPr lang="sv-SE" dirty="0">
                <a:solidFill>
                  <a:srgbClr val="FF0000"/>
                </a:solidFill>
              </a:rPr>
              <a:t> stop </a:t>
            </a:r>
            <a:r>
              <a:rPr lang="sv-SE" dirty="0" err="1">
                <a:solidFill>
                  <a:srgbClr val="FF0000"/>
                </a:solidFill>
              </a:rPr>
              <a:t>attending</a:t>
            </a:r>
            <a:r>
              <a:rPr lang="sv-SE" dirty="0">
                <a:solidFill>
                  <a:srgbClr val="FF0000"/>
                </a:solidFill>
              </a:rPr>
              <a:t> </a:t>
            </a:r>
            <a:r>
              <a:rPr lang="sv-SE" dirty="0" err="1">
                <a:solidFill>
                  <a:srgbClr val="FF0000"/>
                </a:solidFill>
              </a:rPr>
              <a:t>school</a:t>
            </a:r>
            <a:r>
              <a:rPr lang="sv-SE" dirty="0">
                <a:solidFill>
                  <a:srgbClr val="FF0000"/>
                </a:solidFill>
              </a:rPr>
              <a:t> </a:t>
            </a:r>
            <a:r>
              <a:rPr lang="sv-SE" dirty="0" err="1">
                <a:solidFill>
                  <a:srgbClr val="FF0000"/>
                </a:solidFill>
              </a:rPr>
              <a:t>because</a:t>
            </a:r>
            <a:r>
              <a:rPr lang="sv-SE" dirty="0">
                <a:solidFill>
                  <a:srgbClr val="FF0000"/>
                </a:solidFill>
              </a:rPr>
              <a:t> </a:t>
            </a:r>
            <a:r>
              <a:rPr lang="sv-SE" dirty="0" err="1">
                <a:solidFill>
                  <a:srgbClr val="FF0000"/>
                </a:solidFill>
              </a:rPr>
              <a:t>they</a:t>
            </a:r>
            <a:r>
              <a:rPr lang="sv-SE" dirty="0">
                <a:solidFill>
                  <a:srgbClr val="FF0000"/>
                </a:solidFill>
              </a:rPr>
              <a:t> </a:t>
            </a:r>
            <a:r>
              <a:rPr lang="sv-SE" dirty="0" err="1">
                <a:solidFill>
                  <a:srgbClr val="FF0000"/>
                </a:solidFill>
              </a:rPr>
              <a:t>become</a:t>
            </a:r>
            <a:r>
              <a:rPr lang="sv-SE" dirty="0">
                <a:solidFill>
                  <a:srgbClr val="FF0000"/>
                </a:solidFill>
              </a:rPr>
              <a:t> pregnant or </a:t>
            </a:r>
            <a:r>
              <a:rPr lang="sv-SE" dirty="0" err="1">
                <a:solidFill>
                  <a:srgbClr val="FF0000"/>
                </a:solidFill>
              </a:rPr>
              <a:t>don’t</a:t>
            </a:r>
            <a:r>
              <a:rPr lang="sv-SE" dirty="0">
                <a:solidFill>
                  <a:srgbClr val="FF0000"/>
                </a:solidFill>
              </a:rPr>
              <a:t> </a:t>
            </a:r>
            <a:r>
              <a:rPr lang="sv-SE" dirty="0" err="1">
                <a:solidFill>
                  <a:srgbClr val="FF0000"/>
                </a:solidFill>
              </a:rPr>
              <a:t>have</a:t>
            </a:r>
            <a:r>
              <a:rPr lang="sv-SE" dirty="0">
                <a:solidFill>
                  <a:srgbClr val="FF0000"/>
                </a:solidFill>
              </a:rPr>
              <a:t> </a:t>
            </a:r>
            <a:r>
              <a:rPr lang="sv-SE" dirty="0" err="1">
                <a:solidFill>
                  <a:srgbClr val="FF0000"/>
                </a:solidFill>
              </a:rPr>
              <a:t>enough</a:t>
            </a:r>
            <a:r>
              <a:rPr lang="sv-SE" dirty="0">
                <a:solidFill>
                  <a:srgbClr val="FF0000"/>
                </a:solidFill>
              </a:rPr>
              <a:t> </a:t>
            </a:r>
            <a:r>
              <a:rPr lang="sv-SE" dirty="0" err="1">
                <a:solidFill>
                  <a:srgbClr val="FF0000"/>
                </a:solidFill>
              </a:rPr>
              <a:t>time</a:t>
            </a:r>
            <a:r>
              <a:rPr lang="sv-SE" dirty="0">
                <a:solidFill>
                  <a:srgbClr val="FF0000"/>
                </a:solidFill>
              </a:rPr>
              <a:t> to do </a:t>
            </a:r>
            <a:r>
              <a:rPr lang="sv-SE" dirty="0" err="1">
                <a:solidFill>
                  <a:srgbClr val="FF0000"/>
                </a:solidFill>
              </a:rPr>
              <a:t>their</a:t>
            </a:r>
            <a:r>
              <a:rPr lang="sv-SE" dirty="0">
                <a:solidFill>
                  <a:srgbClr val="FF0000"/>
                </a:solidFill>
              </a:rPr>
              <a:t> </a:t>
            </a:r>
            <a:r>
              <a:rPr lang="sv-SE" dirty="0" err="1">
                <a:solidFill>
                  <a:srgbClr val="FF0000"/>
                </a:solidFill>
              </a:rPr>
              <a:t>homework</a:t>
            </a:r>
            <a:r>
              <a:rPr lang="sv-SE" dirty="0">
                <a:solidFill>
                  <a:srgbClr val="FF0000"/>
                </a:solidFill>
              </a:rPr>
              <a:t> at </a:t>
            </a:r>
            <a:r>
              <a:rPr lang="sv-SE" dirty="0" err="1">
                <a:solidFill>
                  <a:srgbClr val="FF0000"/>
                </a:solidFill>
              </a:rPr>
              <a:t>home</a:t>
            </a:r>
            <a:r>
              <a:rPr lang="sv-SE" dirty="0">
                <a:solidFill>
                  <a:srgbClr val="FF0000"/>
                </a:solidFill>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10</a:t>
            </a:fld>
            <a:endParaRPr lang="en-GB" dirty="0"/>
          </a:p>
        </p:txBody>
      </p:sp>
    </p:spTree>
    <p:extLst>
      <p:ext uri="{BB962C8B-B14F-4D97-AF65-F5344CB8AC3E}">
        <p14:creationId xmlns:p14="http://schemas.microsoft.com/office/powerpoint/2010/main" val="253664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To workshop leader: Read Rutendo’s story out loud.</a:t>
            </a:r>
            <a:endParaRPr lang="sv-SE" dirty="0"/>
          </a:p>
          <a:p>
            <a:endParaRPr lang="en-GB" b="1" dirty="0">
              <a:solidFill>
                <a:schemeClr val="accent6"/>
              </a:solidFill>
            </a:endParaRPr>
          </a:p>
          <a:p>
            <a:r>
              <a:rPr lang="en-GB" b="1" dirty="0">
                <a:solidFill>
                  <a:schemeClr val="accent6"/>
                </a:solidFill>
              </a:rPr>
              <a:t>Speaking points</a:t>
            </a:r>
            <a:br>
              <a:rPr lang="en-GB" dirty="0">
                <a:solidFill>
                  <a:srgbClr val="FF0000"/>
                </a:solidFill>
              </a:rPr>
            </a:br>
            <a:r>
              <a:rPr lang="en-GB" dirty="0"/>
              <a:t>This is Rutendo from Zimbabwe. She says: </a:t>
            </a:r>
          </a:p>
          <a:p>
            <a:r>
              <a:rPr lang="en-GB" dirty="0"/>
              <a:t>“When I was seven years old and in grade one, my father died. Our life became very</a:t>
            </a:r>
          </a:p>
          <a:p>
            <a:r>
              <a:rPr lang="en-GB" dirty="0"/>
              <a:t>difficult. We often went whole days with no food. “Other children at school bullied me and called me poor. We could not pay my school fees and the teacher sent me home. This was repeated every year. I cried every morning when I saw my friends going to school.”</a:t>
            </a:r>
          </a:p>
          <a:p>
            <a:r>
              <a:rPr lang="en-GB" dirty="0"/>
              <a:t>“At the age of ten I moved to my aunt’s place. I had to sweep, wash, cook and fetch water and firewood. But I wasn’t allowed to go to school.</a:t>
            </a:r>
          </a:p>
          <a:p>
            <a:r>
              <a:rPr lang="en-GB" dirty="0"/>
              <a:t>“When I was twelve I came to understand that the husband of my aunt had told my mother that he wanted to marry me as his second wife and that my mother had agreed. “When the man had gone to pay 300 Zimbabwean dollars to my mother, my aunt told me: ‘From now on you have to do what your uncle tells you.’</a:t>
            </a:r>
          </a:p>
          <a:p>
            <a:r>
              <a:rPr lang="en-GB" dirty="0"/>
              <a:t>“It was so painful. I cried every day and thought about committing suicide. “When I asked mother why she let this happen, she also cried. She said that it was not possible for her to say no, as the uncle paid the school fees for my three younger siblings.</a:t>
            </a:r>
          </a:p>
          <a:p>
            <a:r>
              <a:rPr lang="en-GB" dirty="0"/>
              <a:t>“My best friend Precious told me to run away and report my uncle to the police, but I did not dare.” “When I was thirteen my uncle forced himself on me, and by the time I was fifteen I was already pregnant with my second child. “My life became very bad, and when my uncle married a third wife, my grandmother came to fetch me. I now live at her and my grandfather’s place.</a:t>
            </a:r>
          </a:p>
          <a:p>
            <a:r>
              <a:rPr lang="en-GB" dirty="0"/>
              <a:t>“It is so painful when I see my friends going to school, while I have to take care of my two sons and do piecework in other peoples’ homes. I get three Zimbabwean dollars a day. This is only enough to buy a packet of salt. </a:t>
            </a:r>
          </a:p>
          <a:p>
            <a:r>
              <a:rPr lang="en-GB" dirty="0"/>
              <a:t>“My dream is to start school again and one day become a lawyer because I want to other children who have been subjected to violations as I have. But I would also love to become a dressmaker.”</a:t>
            </a:r>
          </a:p>
        </p:txBody>
      </p:sp>
      <p:sp>
        <p:nvSpPr>
          <p:cNvPr id="4" name="Slide Number Placeholder 3"/>
          <p:cNvSpPr>
            <a:spLocks noGrp="1"/>
          </p:cNvSpPr>
          <p:nvPr>
            <p:ph type="sldNum" sz="quarter" idx="5"/>
          </p:nvPr>
        </p:nvSpPr>
        <p:spPr/>
        <p:txBody>
          <a:bodyPr/>
          <a:lstStyle/>
          <a:p>
            <a:fld id="{9E822716-89F5-F944-A090-283A76C8A2A5}" type="slidenum">
              <a:rPr lang="en-GB" smtClean="0"/>
              <a:t>11</a:t>
            </a:fld>
            <a:endParaRPr lang="en-GB" dirty="0"/>
          </a:p>
        </p:txBody>
      </p:sp>
    </p:spTree>
    <p:extLst>
      <p:ext uri="{BB962C8B-B14F-4D97-AF65-F5344CB8AC3E}">
        <p14:creationId xmlns:p14="http://schemas.microsoft.com/office/powerpoint/2010/main" val="302565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73749"/>
          </a:xfrm>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All children should have equal rights. Unfortunately, some people don’t think girls have the same worth as boys, and they think they shouldn’t have the same rights.</a:t>
            </a:r>
          </a:p>
          <a:p>
            <a:r>
              <a:rPr lang="en-SE" sz="1200" kern="1200" dirty="0">
                <a:solidFill>
                  <a:schemeClr val="tx1"/>
                </a:solidFill>
                <a:effectLst/>
                <a:latin typeface="+mn-lt"/>
                <a:ea typeface="+mn-ea"/>
                <a:cs typeface="+mn-cs"/>
              </a:rPr>
              <a:t>Girls are also more vulnerable than boys to violations of their rights, for example when it comes to every child’s right to safety and a good home, to be themselves and to say what they think and be listened to.</a:t>
            </a:r>
          </a:p>
          <a:p>
            <a:r>
              <a:rPr lang="en-SE" sz="1200" kern="1200" dirty="0">
                <a:solidFill>
                  <a:schemeClr val="tx1"/>
                </a:solidFill>
                <a:effectLst/>
                <a:latin typeface="+mn-lt"/>
                <a:ea typeface="+mn-ea"/>
                <a:cs typeface="+mn-cs"/>
              </a:rPr>
              <a:t>Girls and boys also have the same right to play, do sports and rest, to go to school and to physical and mental well-being. All children should also have equal opportunities to choose their future career.</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Some people mistakenly interpret equal rights for girls as meaning that girls have more rights than boys. Boys and men can feel particularly provoked by this. In such cases we may need to explain again, clearly, that all rights are equally important for everyone.</a:t>
            </a:r>
          </a:p>
          <a:p>
            <a:r>
              <a:rPr lang="en-SE" sz="1200" kern="1200" dirty="0">
                <a:solidFill>
                  <a:schemeClr val="tx1"/>
                </a:solidFill>
                <a:effectLst/>
                <a:latin typeface="+mn-lt"/>
                <a:ea typeface="+mn-ea"/>
                <a:cs typeface="+mn-cs"/>
              </a:rPr>
              <a:t>Of course, boys also need to be protected from violence. They should not have to work, and they have the right to go to school. We highlight girls’ rights because it’s more common for their rights to be violated. Particularly some rights, just because they are girls.</a:t>
            </a:r>
          </a:p>
          <a:p>
            <a:r>
              <a:rPr lang="en-SE" sz="1200" kern="1200" dirty="0">
                <a:solidFill>
                  <a:schemeClr val="tx1"/>
                </a:solidFill>
                <a:effectLst/>
                <a:latin typeface="+mn-lt"/>
                <a:ea typeface="+mn-ea"/>
                <a:cs typeface="+mn-cs"/>
              </a:rPr>
              <a:t>This doesn’t mean that there aren’t also boys being hit or who have to work hard or are forced to quit school. </a:t>
            </a:r>
          </a:p>
          <a:p>
            <a:r>
              <a:rPr lang="en-SE" sz="1200" kern="1200" dirty="0">
                <a:solidFill>
                  <a:schemeClr val="tx1"/>
                </a:solidFill>
                <a:effectLst/>
                <a:latin typeface="+mn-lt"/>
                <a:ea typeface="+mn-ea"/>
                <a:cs typeface="+mn-cs"/>
              </a:rPr>
              <a:t>To protect girls’ rights is not the opposite of protecting the rights of boys and men. </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12</a:t>
            </a:fld>
            <a:endParaRPr lang="en-GB"/>
          </a:p>
        </p:txBody>
      </p:sp>
    </p:spTree>
    <p:extLst>
      <p:ext uri="{BB962C8B-B14F-4D97-AF65-F5344CB8AC3E}">
        <p14:creationId xmlns:p14="http://schemas.microsoft.com/office/powerpoint/2010/main" val="315013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73749"/>
          </a:xfrm>
        </p:spPr>
        <p:txBody>
          <a:bodyPr/>
          <a:lstStyle/>
          <a:p>
            <a:pPr lvl="0"/>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It’s important that both girls and boys stand up for girls’ rights.</a:t>
            </a:r>
          </a:p>
          <a:p>
            <a:r>
              <a:rPr lang="en-SE" sz="1200" kern="1200" dirty="0">
                <a:solidFill>
                  <a:schemeClr val="tx1"/>
                </a:solidFill>
                <a:effectLst/>
                <a:latin typeface="+mn-lt"/>
                <a:ea typeface="+mn-ea"/>
                <a:cs typeface="+mn-cs"/>
              </a:rPr>
              <a:t>Girls are also entitled to demand that adults respect their rights and protect them if they are violated or threatened.</a:t>
            </a:r>
          </a:p>
          <a:p>
            <a:r>
              <a:rPr lang="en-SE" sz="1200" kern="1200" dirty="0">
                <a:solidFill>
                  <a:schemeClr val="tx1"/>
                </a:solidFill>
                <a:effectLst/>
                <a:latin typeface="+mn-lt"/>
                <a:ea typeface="+mn-ea"/>
                <a:cs typeface="+mn-cs"/>
              </a:rPr>
              <a:t>All adults must respect girls’ rights and protect them from being exposed to violations.</a:t>
            </a:r>
          </a:p>
          <a:p>
            <a:r>
              <a:rPr lang="en-SE" sz="1200" kern="1200" dirty="0">
                <a:solidFill>
                  <a:schemeClr val="tx1"/>
                </a:solidFill>
                <a:effectLst/>
                <a:latin typeface="+mn-lt"/>
                <a:ea typeface="+mn-ea"/>
                <a:cs typeface="+mn-cs"/>
              </a:rPr>
              <a:t>It is first and foremost the leaders of our country and local leaders where we live who should protect girls from violations. This applies to authorities such as the police, courts and school leaders.</a:t>
            </a:r>
          </a:p>
          <a:p>
            <a:r>
              <a:rPr lang="en-SE" sz="1200" kern="1200" dirty="0">
                <a:solidFill>
                  <a:schemeClr val="tx1"/>
                </a:solidFill>
                <a:effectLst/>
                <a:latin typeface="+mn-lt"/>
                <a:ea typeface="+mn-ea"/>
                <a:cs typeface="+mn-cs"/>
              </a:rPr>
              <a:t>Local leaders and parents also have considerable responsibility.</a:t>
            </a:r>
          </a:p>
          <a:p>
            <a:r>
              <a:rPr lang="en-SE" sz="1200" kern="1200" dirty="0">
                <a:solidFill>
                  <a:schemeClr val="tx1"/>
                </a:solidFill>
                <a:effectLst/>
                <a:latin typeface="+mn-lt"/>
                <a:ea typeface="+mn-ea"/>
                <a:cs typeface="+mn-cs"/>
              </a:rPr>
              <a:t>Unfortunately, girls often fail to get the protection to which they are entitled.</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Give a couple of local examples here of how girls are not given protection and help that the participants might recognize. It could be about them being allowed to finish school, protected from violence, rehabilitation after an assault, etc., and not getting support or protection/help from teachers, head teachers, parents or local leaders. </a:t>
            </a:r>
          </a:p>
          <a:p>
            <a:r>
              <a:rPr lang="en-SE" sz="1200" kern="1200" dirty="0">
                <a:solidFill>
                  <a:schemeClr val="tx1"/>
                </a:solidFill>
                <a:effectLst/>
                <a:latin typeface="+mn-lt"/>
                <a:ea typeface="+mn-ea"/>
                <a:cs typeface="+mn-cs"/>
              </a:rPr>
              <a:t> </a:t>
            </a:r>
          </a:p>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We will now go through some of the rights that girls should have according to the UN Convention on the Rights of the Child.</a:t>
            </a:r>
          </a:p>
        </p:txBody>
      </p:sp>
      <p:sp>
        <p:nvSpPr>
          <p:cNvPr id="4" name="Slide Number Placeholder 3"/>
          <p:cNvSpPr>
            <a:spLocks noGrp="1"/>
          </p:cNvSpPr>
          <p:nvPr>
            <p:ph type="sldNum" sz="quarter" idx="5"/>
          </p:nvPr>
        </p:nvSpPr>
        <p:spPr/>
        <p:txBody>
          <a:bodyPr/>
          <a:lstStyle/>
          <a:p>
            <a:fld id="{9E822716-89F5-F944-A090-283A76C8A2A5}" type="slidenum">
              <a:rPr lang="en-GB" smtClean="0"/>
              <a:t>13</a:t>
            </a:fld>
            <a:endParaRPr lang="en-GB"/>
          </a:p>
        </p:txBody>
      </p:sp>
    </p:spTree>
    <p:extLst>
      <p:ext uri="{BB962C8B-B14F-4D97-AF65-F5344CB8AC3E}">
        <p14:creationId xmlns:p14="http://schemas.microsoft.com/office/powerpoint/2010/main" val="344945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0306"/>
            <a:ext cx="5486400" cy="3764656"/>
          </a:xfrm>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All children have the right to an education. </a:t>
            </a:r>
          </a:p>
          <a:p>
            <a:r>
              <a:rPr lang="en-SE" sz="1200" kern="1200" dirty="0">
                <a:solidFill>
                  <a:schemeClr val="tx1"/>
                </a:solidFill>
                <a:effectLst/>
                <a:latin typeface="+mn-lt"/>
                <a:ea typeface="+mn-ea"/>
                <a:cs typeface="+mn-cs"/>
              </a:rPr>
              <a:t>Yet still more boys than girls get to start school in our country and all around the world. And many more girls than boys are forced to quit school early.</a:t>
            </a:r>
          </a:p>
          <a:p>
            <a:r>
              <a:rPr lang="en-SE" sz="1200" kern="1200" dirty="0">
                <a:solidFill>
                  <a:schemeClr val="tx1"/>
                </a:solidFill>
                <a:effectLst/>
                <a:latin typeface="+mn-lt"/>
                <a:ea typeface="+mn-ea"/>
                <a:cs typeface="+mn-cs"/>
              </a:rPr>
              <a:t>Sometimes it’s because the parents want their daughters to help out at home. Some think that education is wasted on a daughter, because she will belong to another family when she marries. Others are worried that men will attack their daughters on their way to school.</a:t>
            </a:r>
          </a:p>
          <a:p>
            <a:r>
              <a:rPr lang="en-SE" sz="1200" kern="1200" dirty="0">
                <a:solidFill>
                  <a:schemeClr val="tx1"/>
                </a:solidFill>
                <a:effectLst/>
                <a:latin typeface="+mn-lt"/>
                <a:ea typeface="+mn-ea"/>
                <a:cs typeface="+mn-cs"/>
              </a:rPr>
              <a:t>If the school has no separate toilets for girls, many girls stay home when they start their period. So they end up missing lessons, and those who aren’t able to catch up end up quitting school. Other girls finish because an adult at the school is mistreating them. There are even teachers and head teachers who try to force students to have sex with them by threatening them with low grades and failing them on their exams.</a:t>
            </a:r>
          </a:p>
          <a:p>
            <a:r>
              <a:rPr lang="en-SE" sz="1200" kern="1200" dirty="0">
                <a:solidFill>
                  <a:schemeClr val="tx1"/>
                </a:solidFill>
                <a:effectLst/>
                <a:latin typeface="+mn-lt"/>
                <a:ea typeface="+mn-ea"/>
                <a:cs typeface="+mn-cs"/>
              </a:rPr>
              <a:t>Girls who get an education marry later and have fewer and healthier children. Every extra year a girl attends school increases her future income by up to a fifth! It’s good for her and her family, but also good for the whole country.</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14</a:t>
            </a:fld>
            <a:endParaRPr lang="en-GB"/>
          </a:p>
        </p:txBody>
      </p:sp>
    </p:spTree>
    <p:extLst>
      <p:ext uri="{BB962C8B-B14F-4D97-AF65-F5344CB8AC3E}">
        <p14:creationId xmlns:p14="http://schemas.microsoft.com/office/powerpoint/2010/main" val="119715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Girls and boys have the same right to say what they think, and to be involved in making decisions about issues that affect them.</a:t>
            </a:r>
          </a:p>
          <a:p>
            <a:r>
              <a:rPr lang="en-SE" sz="1200" kern="1200" dirty="0">
                <a:solidFill>
                  <a:schemeClr val="tx1"/>
                </a:solidFill>
                <a:effectLst/>
                <a:latin typeface="+mn-lt"/>
                <a:ea typeface="+mn-ea"/>
                <a:cs typeface="+mn-cs"/>
              </a:rPr>
              <a:t>Unfortunately it’s often harder for girls than boys to have their voices heard. Many are not listened to either in their family, at school or in society in general.</a:t>
            </a:r>
          </a:p>
          <a:p>
            <a:r>
              <a:rPr lang="en-SE" sz="1200" kern="1200" dirty="0">
                <a:solidFill>
                  <a:schemeClr val="tx1"/>
                </a:solidFill>
                <a:effectLst/>
                <a:latin typeface="+mn-lt"/>
                <a:ea typeface="+mn-ea"/>
                <a:cs typeface="+mn-cs"/>
              </a:rPr>
              <a:t>Girls have fewer opportunities to make decisions about their lives and their own bodies. Girls in rural villages often find it even harder than girls in cities to go to school and have a decent life.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Do all girls where you live and in our country have these rights? 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15</a:t>
            </a:fld>
            <a:endParaRPr lang="en-GB"/>
          </a:p>
        </p:txBody>
      </p:sp>
    </p:spTree>
    <p:extLst>
      <p:ext uri="{BB962C8B-B14F-4D97-AF65-F5344CB8AC3E}">
        <p14:creationId xmlns:p14="http://schemas.microsoft.com/office/powerpoint/2010/main" val="24272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All children share the same right to play and rest. Play and rest are important for children’s development and well-being.</a:t>
            </a:r>
          </a:p>
          <a:p>
            <a:r>
              <a:rPr lang="en-SE" sz="1200" kern="1200" dirty="0">
                <a:solidFill>
                  <a:schemeClr val="tx1"/>
                </a:solidFill>
                <a:effectLst/>
                <a:latin typeface="+mn-lt"/>
                <a:ea typeface="+mn-ea"/>
                <a:cs typeface="+mn-cs"/>
              </a:rPr>
              <a:t>Children who have time to play, rest and do their homework do better at school and in life. Girls often have much less time for play, rest and homework than boys.</a:t>
            </a:r>
          </a:p>
          <a:p>
            <a:r>
              <a:rPr lang="en-SE" sz="1200" kern="1200" dirty="0">
                <a:solidFill>
                  <a:schemeClr val="tx1"/>
                </a:solidFill>
                <a:effectLst/>
                <a:latin typeface="+mn-lt"/>
                <a:ea typeface="+mn-ea"/>
                <a:cs typeface="+mn-cs"/>
              </a:rPr>
              <a:t>This is because they have to help more at home than their brothers.</a:t>
            </a:r>
          </a:p>
          <a:p>
            <a:r>
              <a:rPr lang="en-SE" sz="1200" kern="1200" dirty="0">
                <a:solidFill>
                  <a:schemeClr val="tx1"/>
                </a:solidFill>
                <a:effectLst/>
                <a:latin typeface="+mn-lt"/>
                <a:ea typeface="+mn-ea"/>
                <a:cs typeface="+mn-cs"/>
              </a:rPr>
              <a:t>While the girls do the cleaning, laundry, cook meals and look after younger siblings, their brothers often get time for themselves. Sometimes mainly girls have to walk long distances, maybe several kilometres, to fetch water.</a:t>
            </a:r>
          </a:p>
          <a:p>
            <a:r>
              <a:rPr lang="en-SE" sz="1200" kern="1200" dirty="0">
                <a:solidFill>
                  <a:schemeClr val="tx1"/>
                </a:solidFill>
                <a:effectLst/>
                <a:latin typeface="+mn-lt"/>
                <a:ea typeface="+mn-ea"/>
                <a:cs typeface="+mn-cs"/>
              </a:rPr>
              <a:t>It’s often dark outside by the time they’ve finished all their chores. Those who</a:t>
            </a:r>
          </a:p>
          <a:p>
            <a:r>
              <a:rPr lang="en-SE" sz="1200" kern="1200" dirty="0">
                <a:solidFill>
                  <a:schemeClr val="tx1"/>
                </a:solidFill>
                <a:effectLst/>
                <a:latin typeface="+mn-lt"/>
                <a:ea typeface="+mn-ea"/>
                <a:cs typeface="+mn-cs"/>
              </a:rPr>
              <a:t>don’t have electricity at home can then find it hard to do their homework.</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16</a:t>
            </a:fld>
            <a:endParaRPr lang="en-GB"/>
          </a:p>
        </p:txBody>
      </p:sp>
    </p:spTree>
    <p:extLst>
      <p:ext uri="{BB962C8B-B14F-4D97-AF65-F5344CB8AC3E}">
        <p14:creationId xmlns:p14="http://schemas.microsoft.com/office/powerpoint/2010/main" val="400401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Girls need as much time as boys to be able to grow and develop.</a:t>
            </a:r>
          </a:p>
          <a:p>
            <a:r>
              <a:rPr lang="en-SE" sz="1200" kern="1200" dirty="0">
                <a:solidFill>
                  <a:schemeClr val="tx1"/>
                </a:solidFill>
                <a:effectLst/>
                <a:latin typeface="+mn-lt"/>
                <a:ea typeface="+mn-ea"/>
                <a:cs typeface="+mn-cs"/>
              </a:rPr>
              <a:t>If boys do their fair share of the household chores, it gives girls time to play, rest and study. Is that a good solution?</a:t>
            </a:r>
          </a:p>
          <a:p>
            <a:r>
              <a:rPr lang="en-SE" sz="1200" kern="1200" dirty="0">
                <a:solidFill>
                  <a:schemeClr val="tx1"/>
                </a:solidFill>
                <a:effectLst/>
                <a:latin typeface="+mn-lt"/>
                <a:ea typeface="+mn-ea"/>
                <a:cs typeface="+mn-cs"/>
              </a:rPr>
              <a:t>Can you come up with more ways of giving girls more free time?</a:t>
            </a:r>
          </a:p>
          <a:p>
            <a:r>
              <a:rPr lang="en-SE" sz="1200" kern="1200" dirty="0">
                <a:solidFill>
                  <a:schemeClr val="tx1"/>
                </a:solidFill>
                <a:effectLst/>
                <a:latin typeface="+mn-lt"/>
                <a:ea typeface="+mn-ea"/>
                <a:cs typeface="+mn-cs"/>
              </a:rPr>
              <a:t>Let the participants give their own examples if they want to.</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p:txBody>
      </p:sp>
      <p:sp>
        <p:nvSpPr>
          <p:cNvPr id="4" name="Slide Number Placeholder 3"/>
          <p:cNvSpPr>
            <a:spLocks noGrp="1"/>
          </p:cNvSpPr>
          <p:nvPr>
            <p:ph type="sldNum" sz="quarter" idx="5"/>
          </p:nvPr>
        </p:nvSpPr>
        <p:spPr/>
        <p:txBody>
          <a:bodyPr/>
          <a:lstStyle/>
          <a:p>
            <a:fld id="{9E822716-89F5-F944-A090-283A76C8A2A5}" type="slidenum">
              <a:rPr lang="en-GB" smtClean="0"/>
              <a:t>17</a:t>
            </a:fld>
            <a:endParaRPr lang="en-GB"/>
          </a:p>
        </p:txBody>
      </p:sp>
    </p:spTree>
    <p:extLst>
      <p:ext uri="{BB962C8B-B14F-4D97-AF65-F5344CB8AC3E}">
        <p14:creationId xmlns:p14="http://schemas.microsoft.com/office/powerpoint/2010/main" val="39645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All children have the right to protection from violence, both physical and mental.</a:t>
            </a:r>
          </a:p>
          <a:p>
            <a:r>
              <a:rPr lang="en-SE" sz="1200" kern="1200" dirty="0">
                <a:solidFill>
                  <a:schemeClr val="tx1"/>
                </a:solidFill>
                <a:effectLst/>
                <a:latin typeface="+mn-lt"/>
                <a:ea typeface="+mn-ea"/>
                <a:cs typeface="+mn-cs"/>
              </a:rPr>
              <a:t>In many countries in the world, corporal punishment is completely forbidden both at home and at school. Yet it’s still common for adults to subject children to violence.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Girls and their mothers are particularly vulnerable. Girls are sometimes also subjected to violence outside the home, at the hands of both their male peers and older men.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If a girl tells anyone or seeks protection, she is often not believed or given any help. Do you recognize this as a problem for girls where you live and at your school? </a:t>
            </a:r>
          </a:p>
          <a:p>
            <a:r>
              <a:rPr lang="en-US"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18</a:t>
            </a:fld>
            <a:endParaRPr lang="en-GB"/>
          </a:p>
        </p:txBody>
      </p:sp>
    </p:spTree>
    <p:extLst>
      <p:ext uri="{BB962C8B-B14F-4D97-AF65-F5344CB8AC3E}">
        <p14:creationId xmlns:p14="http://schemas.microsoft.com/office/powerpoint/2010/main" val="44440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1929"/>
          </a:xfrm>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No-one can be married off while still a child, that is, under the age of 18.</a:t>
            </a:r>
          </a:p>
          <a:p>
            <a:r>
              <a:rPr lang="en-SE" sz="1200" kern="1200" dirty="0">
                <a:solidFill>
                  <a:schemeClr val="tx1"/>
                </a:solidFill>
                <a:effectLst/>
                <a:latin typeface="+mn-lt"/>
                <a:ea typeface="+mn-ea"/>
                <a:cs typeface="+mn-cs"/>
              </a:rPr>
              <a:t>Yet girls in particular are still being forced into child marriage both in our country and in other countries. Twelve million girls in the world are married off every year; that’s 23 girls a minute, every day.</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Sometimes girls are forced to marry because the family needs the money or the livestock that the husband’s family give in exchange for a wife.</a:t>
            </a:r>
          </a:p>
          <a:p>
            <a:r>
              <a:rPr lang="en-SE" sz="1200" kern="1200" dirty="0">
                <a:solidFill>
                  <a:schemeClr val="tx1"/>
                </a:solidFill>
                <a:effectLst/>
                <a:latin typeface="+mn-lt"/>
                <a:ea typeface="+mn-ea"/>
                <a:cs typeface="+mn-cs"/>
              </a:rPr>
              <a:t>That can be described as trading in children, selling a child.</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Girls who are married off have many of their rights violated. They are often forced to quit school.</a:t>
            </a:r>
          </a:p>
          <a:p>
            <a:r>
              <a:rPr lang="en-SE" sz="1200" kern="1200" dirty="0">
                <a:solidFill>
                  <a:schemeClr val="tx1"/>
                </a:solidFill>
                <a:effectLst/>
                <a:latin typeface="+mn-lt"/>
                <a:ea typeface="+mn-ea"/>
                <a:cs typeface="+mn-cs"/>
              </a:rPr>
              <a:t>Girls who are married off as children are much more exposed to violence from their husbands compared to those who marry as adult women.</a:t>
            </a:r>
          </a:p>
          <a:p>
            <a:r>
              <a:rPr lang="en-SE" sz="1200" kern="1200" dirty="0">
                <a:solidFill>
                  <a:schemeClr val="tx1"/>
                </a:solidFill>
                <a:effectLst/>
                <a:latin typeface="+mn-lt"/>
                <a:ea typeface="+mn-ea"/>
                <a:cs typeface="+mn-cs"/>
              </a:rPr>
              <a:t>It can also be fatal for a girl to give birth before her body is fully grown. Injuries sustained during childbirth are currently the world’s most common cause of death in young girls living in poverty.</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p:txBody>
      </p:sp>
      <p:sp>
        <p:nvSpPr>
          <p:cNvPr id="4" name="Slide Number Placeholder 3"/>
          <p:cNvSpPr>
            <a:spLocks noGrp="1"/>
          </p:cNvSpPr>
          <p:nvPr>
            <p:ph type="sldNum" sz="quarter" idx="5"/>
          </p:nvPr>
        </p:nvSpPr>
        <p:spPr/>
        <p:txBody>
          <a:bodyPr/>
          <a:lstStyle/>
          <a:p>
            <a:fld id="{9E822716-89F5-F944-A090-283A76C8A2A5}" type="slidenum">
              <a:rPr lang="en-GB" smtClean="0"/>
              <a:t>19</a:t>
            </a:fld>
            <a:endParaRPr lang="en-GB"/>
          </a:p>
        </p:txBody>
      </p:sp>
    </p:spTree>
    <p:extLst>
      <p:ext uri="{BB962C8B-B14F-4D97-AF65-F5344CB8AC3E}">
        <p14:creationId xmlns:p14="http://schemas.microsoft.com/office/powerpoint/2010/main" val="109443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GB" sz="1200" b="1" kern="1200" dirty="0">
                <a:solidFill>
                  <a:schemeClr val="tx1"/>
                </a:solidFill>
                <a:effectLst/>
                <a:latin typeface="+mn-lt"/>
                <a:ea typeface="+mn-ea"/>
                <a:cs typeface="+mn-cs"/>
              </a:rPr>
              <a:t>Speaking points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will start by talking about the Rights of the Child.</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 the legitimate rights of children and they apply to every child.</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rights apply to every girl and boy, from birth until the age of 18.</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many rights concerning everything in a child’s life.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a look at these pictures. What rights do you think these are?</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workshop leader: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Point at the pictures and let the group make suggestions. The images represent in order: The right to good health and health care, the right to play, the right to go to school and the right to be protected from violence. If someone says, for example, “you cannot hit children” about the picture on the far right, you can add, “Exactly, every child has the right to protection from violence.”</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now you know that the Rights of the Child apply to anything that protects children from violence and other poor treatment. And that it also covers children’s right to go to school, play and have enough to eat.</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a:t>
            </a:fld>
            <a:endParaRPr lang="en-GB"/>
          </a:p>
        </p:txBody>
      </p:sp>
    </p:spTree>
    <p:extLst>
      <p:ext uri="{BB962C8B-B14F-4D97-AF65-F5344CB8AC3E}">
        <p14:creationId xmlns:p14="http://schemas.microsoft.com/office/powerpoint/2010/main" val="967303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No child under the age of 12 should be doing any type of work.</a:t>
            </a:r>
          </a:p>
          <a:p>
            <a:r>
              <a:rPr lang="en-SE" sz="1200" kern="1200" dirty="0">
                <a:solidFill>
                  <a:schemeClr val="tx1"/>
                </a:solidFill>
                <a:effectLst/>
                <a:latin typeface="+mn-lt"/>
                <a:ea typeface="+mn-ea"/>
                <a:cs typeface="+mn-cs"/>
              </a:rPr>
              <a:t>No-one should be working long days with heavy or dangerous tasks until they reach the age of 18. Yet still many children are forced to start working at an early age and carry out tasks that are harmful.</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Girls often have some of the lowest paid and most dangerous jobs.</a:t>
            </a:r>
          </a:p>
          <a:p>
            <a:r>
              <a:rPr lang="en-SE" sz="1200" kern="1200" dirty="0">
                <a:solidFill>
                  <a:schemeClr val="tx1"/>
                </a:solidFill>
                <a:effectLst/>
                <a:latin typeface="+mn-lt"/>
                <a:ea typeface="+mn-ea"/>
                <a:cs typeface="+mn-cs"/>
              </a:rPr>
              <a:t>They do tough labour on farms, in factories, at construction sites and as maids in private homes. Sometimes they don’t even get paid, just a little food. What’s it like where you live?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20</a:t>
            </a:fld>
            <a:endParaRPr lang="en-GB"/>
          </a:p>
        </p:txBody>
      </p:sp>
    </p:spTree>
    <p:extLst>
      <p:ext uri="{BB962C8B-B14F-4D97-AF65-F5344CB8AC3E}">
        <p14:creationId xmlns:p14="http://schemas.microsoft.com/office/powerpoint/2010/main" val="177314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63901"/>
          </a:xfrm>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Girls and boys have the right to be as healthy as possible. They also have the right to care if they become ill.</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But when girls fall ill, they often get worse care than boys, particularly in families living in poverty. Sometimes, if there isn’t much food, girls living in poverty get less to eat compared with their brothers.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Boys living in poverty are vaccinated against serious illnesses more often than girls.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In countries where there is a lack of gender equality, more girls die than boys before reaching the age of five. In rich countries, it’s the other way round. More boys die before they reach the age of five.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All children have the right to be healthy and happy in themselves. However, girls are often pressured more than boys to look and behave in a particular way. It could be anything from how they dress, to their dreams for the future and their interests.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Some girls aren’t allowed to use a bicycle, dance or run, just because they are girls. What’s it like where you live?</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t>
            </a:r>
          </a:p>
          <a:p>
            <a:r>
              <a:rPr lang="en-SE" sz="1200" kern="1200" dirty="0">
                <a:solidFill>
                  <a:schemeClr val="tx1"/>
                </a:solidFill>
                <a:effectLst/>
                <a:latin typeface="+mn-lt"/>
                <a:ea typeface="+mn-ea"/>
                <a:cs typeface="+mn-cs"/>
              </a:rPr>
              <a:t>Let the participants raise their hands if they recognize this problem. Some can also give their own examples if they want to. </a:t>
            </a:r>
          </a:p>
        </p:txBody>
      </p:sp>
      <p:sp>
        <p:nvSpPr>
          <p:cNvPr id="4" name="Slide Number Placeholder 3"/>
          <p:cNvSpPr>
            <a:spLocks noGrp="1"/>
          </p:cNvSpPr>
          <p:nvPr>
            <p:ph type="sldNum" sz="quarter" idx="5"/>
          </p:nvPr>
        </p:nvSpPr>
        <p:spPr/>
        <p:txBody>
          <a:bodyPr/>
          <a:lstStyle/>
          <a:p>
            <a:fld id="{9E822716-89F5-F944-A090-283A76C8A2A5}" type="slidenum">
              <a:rPr lang="en-GB" smtClean="0"/>
              <a:t>21</a:t>
            </a:fld>
            <a:endParaRPr lang="en-GB"/>
          </a:p>
        </p:txBody>
      </p:sp>
    </p:spTree>
    <p:extLst>
      <p:ext uri="{BB962C8B-B14F-4D97-AF65-F5344CB8AC3E}">
        <p14:creationId xmlns:p14="http://schemas.microsoft.com/office/powerpoint/2010/main" val="845992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We’re now going to split up into groups.</a:t>
            </a:r>
          </a:p>
          <a:p>
            <a:r>
              <a:rPr lang="en-SE" sz="1200" kern="1200" dirty="0">
                <a:solidFill>
                  <a:schemeClr val="tx1"/>
                </a:solidFill>
                <a:effectLst/>
                <a:latin typeface="+mn-lt"/>
                <a:ea typeface="+mn-ea"/>
                <a:cs typeface="+mn-cs"/>
              </a:rPr>
              <a:t>You will discuss in groups what changes you want to see and how we can work together to bring about these changes.</a:t>
            </a:r>
          </a:p>
          <a:p>
            <a:r>
              <a:rPr lang="en-SE" sz="1200" kern="1200" dirty="0">
                <a:solidFill>
                  <a:schemeClr val="tx1"/>
                </a:solidFill>
                <a:effectLst/>
                <a:latin typeface="+mn-lt"/>
                <a:ea typeface="+mn-ea"/>
                <a:cs typeface="+mn-cs"/>
              </a:rPr>
              <a:t>Think about what you in particular want to change specifically where you live, at home, at school and in your community.</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b="1" kern="1200" dirty="0">
                <a:solidFill>
                  <a:schemeClr val="tx1"/>
                </a:solidFill>
                <a:effectLst/>
                <a:latin typeface="+mn-lt"/>
                <a:ea typeface="+mn-ea"/>
                <a:cs typeface="+mn-cs"/>
              </a:rPr>
              <a:t>To workshop leader:</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Divide the participants into groups of four or five people. </a:t>
            </a:r>
          </a:p>
          <a:p>
            <a:r>
              <a:rPr lang="en-SE" sz="1200" kern="1200" dirty="0">
                <a:solidFill>
                  <a:schemeClr val="tx1"/>
                </a:solidFill>
                <a:effectLst/>
                <a:latin typeface="+mn-lt"/>
                <a:ea typeface="+mn-ea"/>
                <a:cs typeface="+mn-cs"/>
              </a:rPr>
              <a:t>If you have the space and opportunity, spread the participants out over a large area/several rooms, outside and/or indoors. </a:t>
            </a:r>
          </a:p>
          <a:p>
            <a:r>
              <a:rPr lang="en-SE" sz="1200" kern="1200" dirty="0">
                <a:solidFill>
                  <a:schemeClr val="tx1"/>
                </a:solidFill>
                <a:effectLst/>
                <a:latin typeface="+mn-lt"/>
                <a:ea typeface="+mn-ea"/>
                <a:cs typeface="+mn-cs"/>
              </a:rPr>
              <a:t>Go through the points with the whole group. </a:t>
            </a:r>
          </a:p>
          <a:p>
            <a:r>
              <a:rPr lang="en-SE" sz="1200" kern="1200" dirty="0">
                <a:solidFill>
                  <a:schemeClr val="tx1"/>
                </a:solidFill>
                <a:effectLst/>
                <a:latin typeface="+mn-lt"/>
                <a:ea typeface="+mn-ea"/>
                <a:cs typeface="+mn-cs"/>
              </a:rPr>
              <a:t>Make sure each group has paper and pens.</a:t>
            </a:r>
          </a:p>
          <a:p>
            <a:r>
              <a:rPr lang="en-SE" sz="1200" kern="1200" dirty="0">
                <a:solidFill>
                  <a:schemeClr val="tx1"/>
                </a:solidFill>
                <a:effectLst/>
                <a:latin typeface="+mn-lt"/>
                <a:ea typeface="+mn-ea"/>
                <a:cs typeface="+mn-cs"/>
              </a:rPr>
              <a:t>Explain that they are to discuss and write down answers to the questions, and ideas and suggestions for changes that they will later present to the whole group.</a:t>
            </a:r>
          </a:p>
          <a:p>
            <a:r>
              <a:rPr lang="en-SE" sz="1200" kern="1200" dirty="0">
                <a:solidFill>
                  <a:schemeClr val="tx1"/>
                </a:solidFill>
                <a:effectLst/>
                <a:latin typeface="+mn-lt"/>
                <a:ea typeface="+mn-ea"/>
                <a:cs typeface="+mn-cs"/>
              </a:rPr>
              <a:t>Point out that sharing personal experiences is completely voluntary.</a:t>
            </a:r>
          </a:p>
          <a:p>
            <a:r>
              <a:rPr lang="en-SE" sz="1200" kern="1200" dirty="0">
                <a:solidFill>
                  <a:schemeClr val="tx1"/>
                </a:solidFill>
                <a:effectLst/>
                <a:latin typeface="+mn-lt"/>
                <a:ea typeface="+mn-ea"/>
                <a:cs typeface="+mn-cs"/>
              </a:rPr>
              <a:t>Leave the PPT slide with the questions up on the wall as a reminder. </a:t>
            </a:r>
          </a:p>
          <a:p>
            <a:r>
              <a:rPr lang="en-SE" sz="1200" kern="1200" dirty="0">
                <a:solidFill>
                  <a:schemeClr val="tx1"/>
                </a:solidFill>
                <a:effectLst/>
                <a:latin typeface="+mn-lt"/>
                <a:ea typeface="+mn-ea"/>
                <a:cs typeface="+mn-cs"/>
              </a:rPr>
              <a:t>If some groups are moving to a different location, give them enough time to write down the questions.</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During the group session, visit the various groups providing support and asking questions if the discussion has come to an end, or if they need help.</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22</a:t>
            </a:fld>
            <a:endParaRPr lang="en-GB"/>
          </a:p>
        </p:txBody>
      </p:sp>
    </p:spTree>
    <p:extLst>
      <p:ext uri="{BB962C8B-B14F-4D97-AF65-F5344CB8AC3E}">
        <p14:creationId xmlns:p14="http://schemas.microsoft.com/office/powerpoint/2010/main" val="259368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effectLst/>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23</a:t>
            </a:fld>
            <a:endParaRPr lang="en-GB"/>
          </a:p>
        </p:txBody>
      </p:sp>
    </p:spTree>
    <p:extLst>
      <p:ext uri="{BB962C8B-B14F-4D97-AF65-F5344CB8AC3E}">
        <p14:creationId xmlns:p14="http://schemas.microsoft.com/office/powerpoint/2010/main" val="906282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Speaking points</a:t>
            </a:r>
          </a:p>
          <a:p>
            <a:r>
              <a:rPr lang="en-SE" sz="1200" kern="1200" dirty="0">
                <a:solidFill>
                  <a:schemeClr val="tx1"/>
                </a:solidFill>
                <a:effectLst/>
                <a:latin typeface="+mn-lt"/>
                <a:ea typeface="+mn-ea"/>
                <a:cs typeface="+mn-cs"/>
              </a:rPr>
              <a:t>We will now keep working together in the same groups.</a:t>
            </a:r>
          </a:p>
          <a:p>
            <a:r>
              <a:rPr lang="en-SE" sz="1200" kern="1200" dirty="0">
                <a:solidFill>
                  <a:schemeClr val="tx1"/>
                </a:solidFill>
                <a:effectLst/>
                <a:latin typeface="+mn-lt"/>
                <a:ea typeface="+mn-ea"/>
                <a:cs typeface="+mn-cs"/>
              </a:rPr>
              <a:t>We will practice creating messages for change together. </a:t>
            </a:r>
          </a:p>
          <a:p>
            <a:r>
              <a:rPr lang="en-SE" sz="1200" kern="1200" dirty="0">
                <a:solidFill>
                  <a:schemeClr val="tx1"/>
                </a:solidFill>
                <a:effectLst/>
                <a:latin typeface="+mn-lt"/>
                <a:ea typeface="+mn-ea"/>
                <a:cs typeface="+mn-cs"/>
              </a:rPr>
              <a:t>It can be about anything related to the Rights of the Child and Girls’ Rights. </a:t>
            </a:r>
          </a:p>
          <a:p>
            <a:r>
              <a:rPr lang="en-SE" sz="1200" kern="1200" dirty="0">
                <a:solidFill>
                  <a:schemeClr val="tx1"/>
                </a:solidFill>
                <a:effectLst/>
                <a:latin typeface="+mn-lt"/>
                <a:ea typeface="+mn-ea"/>
                <a:cs typeface="+mn-cs"/>
              </a:rPr>
              <a:t>It can also be about caring for the environment.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What do you want to do? You can, for example:</a:t>
            </a:r>
          </a:p>
          <a:p>
            <a:r>
              <a:rPr lang="en-SE" sz="1200" kern="1200" dirty="0">
                <a:solidFill>
                  <a:schemeClr val="tx1"/>
                </a:solidFill>
                <a:effectLst/>
                <a:latin typeface="+mn-lt"/>
                <a:ea typeface="+mn-ea"/>
                <a:cs typeface="+mn-cs"/>
              </a:rPr>
              <a:t>Draw and paint posters and create social media posts.</a:t>
            </a:r>
          </a:p>
          <a:p>
            <a:r>
              <a:rPr lang="en-SE" sz="1200" kern="1200" dirty="0">
                <a:solidFill>
                  <a:schemeClr val="tx1"/>
                </a:solidFill>
                <a:effectLst/>
                <a:latin typeface="+mn-lt"/>
                <a:ea typeface="+mn-ea"/>
                <a:cs typeface="+mn-cs"/>
              </a:rPr>
              <a:t>Write and give speeches about issues that are important to you? Perhaps imagine that you are speaking to your head master, leaders in a local council, or even to the president!</a:t>
            </a:r>
          </a:p>
          <a:p>
            <a:r>
              <a:rPr lang="en-SE" sz="1200" kern="1200" dirty="0">
                <a:solidFill>
                  <a:schemeClr val="tx1"/>
                </a:solidFill>
                <a:effectLst/>
                <a:latin typeface="+mn-lt"/>
                <a:ea typeface="+mn-ea"/>
                <a:cs typeface="+mn-cs"/>
              </a:rPr>
              <a:t>You can also write and later perform sketches and scenes.</a:t>
            </a:r>
          </a:p>
          <a:p>
            <a:r>
              <a:rPr lang="en-SE" sz="1200" kern="1200" dirty="0">
                <a:solidFill>
                  <a:schemeClr val="tx1"/>
                </a:solidFill>
                <a:effectLst/>
                <a:latin typeface="+mn-lt"/>
                <a:ea typeface="+mn-ea"/>
                <a:cs typeface="+mn-cs"/>
              </a:rPr>
              <a:t>Do you have other ideas? Use your imagination!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The participants will reconvene in their groups.</a:t>
            </a:r>
          </a:p>
          <a:p>
            <a:r>
              <a:rPr lang="en-SE" sz="1200" kern="1200" dirty="0">
                <a:solidFill>
                  <a:schemeClr val="tx1"/>
                </a:solidFill>
                <a:effectLst/>
                <a:latin typeface="+mn-lt"/>
                <a:ea typeface="+mn-ea"/>
                <a:cs typeface="+mn-cs"/>
              </a:rPr>
              <a:t>They should have access to paint, coloured pencils/pens/crayons and paper and/or cardboard.</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Make sure that everyone participates in the work and can make their voices heard.</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If some participants want to work in pairs instead of groups of four, or individually, that is of course fine.</a:t>
            </a:r>
          </a:p>
        </p:txBody>
      </p:sp>
      <p:sp>
        <p:nvSpPr>
          <p:cNvPr id="4" name="Slide Number Placeholder 3"/>
          <p:cNvSpPr>
            <a:spLocks noGrp="1"/>
          </p:cNvSpPr>
          <p:nvPr>
            <p:ph type="sldNum" sz="quarter" idx="5"/>
          </p:nvPr>
        </p:nvSpPr>
        <p:spPr/>
        <p:txBody>
          <a:bodyPr/>
          <a:lstStyle/>
          <a:p>
            <a:fld id="{9E822716-89F5-F944-A090-283A76C8A2A5}" type="slidenum">
              <a:rPr lang="en-GB" smtClean="0"/>
              <a:t>24</a:t>
            </a:fld>
            <a:endParaRPr lang="en-GB"/>
          </a:p>
        </p:txBody>
      </p:sp>
    </p:spTree>
    <p:extLst>
      <p:ext uri="{BB962C8B-B14F-4D97-AF65-F5344CB8AC3E}">
        <p14:creationId xmlns:p14="http://schemas.microsoft.com/office/powerpoint/2010/main" val="4104860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Speaking points</a:t>
            </a:r>
          </a:p>
          <a:p>
            <a:r>
              <a:rPr lang="en-SE" sz="1200" kern="1200" dirty="0">
                <a:solidFill>
                  <a:schemeClr val="tx1"/>
                </a:solidFill>
                <a:effectLst/>
                <a:latin typeface="+mn-lt"/>
                <a:ea typeface="+mn-ea"/>
                <a:cs typeface="+mn-cs"/>
              </a:rPr>
              <a:t>It’s time for you to present your ideas to each other. </a:t>
            </a:r>
          </a:p>
          <a:p>
            <a:r>
              <a:rPr lang="en-SE" sz="1200" kern="1200" dirty="0">
                <a:solidFill>
                  <a:schemeClr val="tx1"/>
                </a:solidFill>
                <a:effectLst/>
                <a:latin typeface="+mn-lt"/>
                <a:ea typeface="+mn-ea"/>
                <a:cs typeface="+mn-cs"/>
              </a:rPr>
              <a:t>Who wants to start?</a:t>
            </a:r>
          </a:p>
          <a:p>
            <a:r>
              <a:rPr lang="en-SE" sz="1200" kern="1200" dirty="0">
                <a:solidFill>
                  <a:schemeClr val="tx1"/>
                </a:solidFill>
                <a:effectLst/>
                <a:latin typeface="+mn-lt"/>
                <a:ea typeface="+mn-ea"/>
                <a:cs typeface="+mn-cs"/>
              </a:rPr>
              <a:t>You may give constructive feedback to each other, but please refrain from being overly critical or negative in your remarks.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Let everyone present their ideas and suggestions in turn.</a:t>
            </a:r>
          </a:p>
          <a:p>
            <a:r>
              <a:rPr lang="en-SE" sz="1200" kern="1200" dirty="0">
                <a:solidFill>
                  <a:schemeClr val="tx1"/>
                </a:solidFill>
                <a:effectLst/>
                <a:latin typeface="+mn-lt"/>
                <a:ea typeface="+mn-ea"/>
                <a:cs typeface="+mn-cs"/>
              </a:rPr>
              <a:t>Keep an eye on the clock to make sure everyone has time to show their work, whether they put pictures up on the wall or perform a short play etc.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Allow a little time for reactions and applause after each group’s presentation. But, once again, keep an eye on the clock.</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Make sure no-one responds with offensive comments or overly negative criticism. This, as well as bullying should be stopped immediately.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Document the groups’ presentations and save the materials. Of course, if children want to bring their work back home with them, they should.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25</a:t>
            </a:fld>
            <a:endParaRPr lang="en-GB"/>
          </a:p>
        </p:txBody>
      </p:sp>
    </p:spTree>
    <p:extLst>
      <p:ext uri="{BB962C8B-B14F-4D97-AF65-F5344CB8AC3E}">
        <p14:creationId xmlns:p14="http://schemas.microsoft.com/office/powerpoint/2010/main" val="378386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fr-FR" sz="1200" b="1" kern="1200" dirty="0">
                <a:solidFill>
                  <a:schemeClr val="tx1"/>
                </a:solidFill>
                <a:effectLst/>
                <a:latin typeface="+mn-lt"/>
                <a:ea typeface="+mn-ea"/>
                <a:cs typeface="+mn-cs"/>
              </a:rPr>
              <a:t>Notes d'allocution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Convention relative aux droits de l'enfant a été créée par l'ONU il y a plus de 30 ans, en 1989.</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Presque tous les pays de la planète se sont engagés à la respecter, y compris le nôtre. Beaucoup s'est amélioré pour les enfants. Notre pays, par exemple, </a:t>
            </a:r>
            <a:r>
              <a:rPr lang="fr-FR" sz="1200" kern="1200" dirty="0" err="1">
                <a:solidFill>
                  <a:schemeClr val="tx1"/>
                </a:solidFill>
                <a:effectLst/>
                <a:latin typeface="+mn-lt"/>
                <a:ea typeface="+mn-ea"/>
                <a:cs typeface="+mn-cs"/>
              </a:rPr>
              <a:t>xxxxx</a:t>
            </a:r>
            <a:r>
              <a:rPr lang="fr-F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(À l’Instructeur : ajoutez ici un exemple local d'une loi dans votre pays qui a été créée pour protéger les enfants, par exemple contre les châtiments corporels ou le mariage des enfants).</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Cependant, les Droits de l’Enfant sont toujours bafoués dans notre pays et dans tous les autres pays de diverses manières. Certains enfants sont plus vulnérables que d'autres. Les filles sont souvent plus vulnérables que les garçons. Nous y reviendrons plus tard.</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À l'Instructeur : demandez aux participants : Avez-vous, vous-même subi ou vu des violations des Droits de l'Enfant ? Les participants répondent à main levée, où ceux qui répondent oui lèvent la main.</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Notre gouvernement s'est engagé à respecter la Convention relative aux Droits de l'Enfant. Cela signifie qu'ils doivent donner la priorité à l'intérêt supérieur des enfants. Ils doivent aussi écouter ce que les enfants ont à dire. Pourtant, les Droits de l’Enfant sont toujours bafoués dans notre pays et dans tous les autres pays, de différentes manières.</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Droits de l’Enfant sont-ils bafoués là où tu vis ? Oui ou non ?</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À l'Instructeur : Dites aux participants de répondre en levant la main, ceux qui répondent « oui » lèvent la main.</a:t>
            </a:r>
            <a:endParaRPr lang="sv-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Enfin, demandez à 1 - 3 participants de donner de brefs exemples de violations des Droits de l'Enfant. Si personne ne veut rien dire, vous pouvez donner de brefs exemples locaux. Écrivez les exemples au tableau.</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3</a:t>
            </a:fld>
            <a:endParaRPr lang="en-GB"/>
          </a:p>
        </p:txBody>
      </p:sp>
    </p:spTree>
    <p:extLst>
      <p:ext uri="{BB962C8B-B14F-4D97-AF65-F5344CB8AC3E}">
        <p14:creationId xmlns:p14="http://schemas.microsoft.com/office/powerpoint/2010/main" val="106596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important to know your rights, in particular so you can respect the rights of others.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with rights come responsibilities. Some of those are:</a:t>
            </a:r>
            <a:endParaRPr lang="en-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listen to and respect other people’s right to express their point of view.</a:t>
            </a:r>
            <a:endParaRPr lang="en-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stand up for our rights and the rights of others. For example, speaking up when we or a child are treated badly.</a:t>
            </a:r>
            <a:endParaRPr lang="en-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always think about our actions and that they can have consequences for people around us.</a:t>
            </a:r>
            <a:endParaRPr lang="en-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care about people who need more support than we do.</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workshop leader: Add brief local examples of at least two of the above points, to improve understanding.</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4</a:t>
            </a:fld>
            <a:endParaRPr lang="en-GB"/>
          </a:p>
        </p:txBody>
      </p:sp>
    </p:spTree>
    <p:extLst>
      <p:ext uri="{BB962C8B-B14F-4D97-AF65-F5344CB8AC3E}">
        <p14:creationId xmlns:p14="http://schemas.microsoft.com/office/powerpoint/2010/main" val="36849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89658"/>
          </a:xfrm>
        </p:spPr>
        <p:txBody>
          <a:bodyPr/>
          <a:lstStyle/>
          <a:p>
            <a:r>
              <a:rPr lang="en-GB" sz="1200" kern="1200" dirty="0">
                <a:solidFill>
                  <a:schemeClr val="tx1"/>
                </a:solidFill>
                <a:effectLst/>
                <a:latin typeface="+mn-lt"/>
                <a:ea typeface="+mn-ea"/>
                <a:cs typeface="+mn-cs"/>
              </a:rPr>
              <a:t>Every person has the right to be treated with respect.</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should respect adults and adults should respect children.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Adults must always respect the Rights of the Child, even when children misbehave.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it’s never OK to hit a child, or punish them in a way that violates their rights.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Adults must not demand anything from children that may be in violation of the Rights of the Child. For example, they should never force a child to do jobs that are harmful to their health. Or force children to get married.</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 you think that most adults in our country are aware of the Rights of the Child? Yes or no?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workshop leader:</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 the participants answer by raising their hands, with those answering ‘yes’ raising their hand).</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anyone give an example of a common violation that affects children?</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5</a:t>
            </a:fld>
            <a:endParaRPr lang="en-GB"/>
          </a:p>
        </p:txBody>
      </p:sp>
    </p:spTree>
    <p:extLst>
      <p:ext uri="{BB962C8B-B14F-4D97-AF65-F5344CB8AC3E}">
        <p14:creationId xmlns:p14="http://schemas.microsoft.com/office/powerpoint/2010/main" val="45538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GB"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you know more about the Rights of the Child.</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Let’s talk about the situation in our country and where you live.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Turn to someone sitting close to you and discuss these questions, in pairs.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the Rights of the Child respected where you live?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What’s it like at home, at school and in your free time?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each other examples of child rights violations that take place where you live.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Together, write down at least two of these examples.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Those who wish to do so will be able to share some examples when the whole group comes together again.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We’ll tell you when it’s time to stop.</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workshop leader:</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sure everyone has paper and pens or can make notes on their phones.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round the room during the session and offer support where they are having trouble getting a discussion going. Ask questions and give encouragement to get things started.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Tell the group when it is time to stop.</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6</a:t>
            </a:fld>
            <a:endParaRPr lang="en-GB"/>
          </a:p>
        </p:txBody>
      </p:sp>
    </p:spTree>
    <p:extLst>
      <p:ext uri="{BB962C8B-B14F-4D97-AF65-F5344CB8AC3E}">
        <p14:creationId xmlns:p14="http://schemas.microsoft.com/office/powerpoint/2010/main" val="22727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Time’s up!</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Who would like to share some examples of what you’ve been discussing?</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workshop leader: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everyone who wants to has shared examples, you can open up the floor for a general discussion and comments, depending on time constraints.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7</a:t>
            </a:fld>
            <a:endParaRPr lang="en-GB"/>
          </a:p>
        </p:txBody>
      </p:sp>
    </p:spTree>
    <p:extLst>
      <p:ext uri="{BB962C8B-B14F-4D97-AF65-F5344CB8AC3E}">
        <p14:creationId xmlns:p14="http://schemas.microsoft.com/office/powerpoint/2010/main" val="253941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workshop leader:</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 a joint stretching and jumping exercise to loosen up the muscles and boost energy levels. Remember to keep your distance and be Covid-safe!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8</a:t>
            </a:fld>
            <a:endParaRPr lang="en-GB"/>
          </a:p>
        </p:txBody>
      </p:sp>
    </p:spTree>
    <p:extLst>
      <p:ext uri="{BB962C8B-B14F-4D97-AF65-F5344CB8AC3E}">
        <p14:creationId xmlns:p14="http://schemas.microsoft.com/office/powerpoint/2010/main" val="103951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We’re now going to learn more about girls’ rights.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will also share our own thoughts and examples, and discuss important issues. Girls and boys should have the same rights.</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stated in the UN Convention on the Rights of the Child. As you already know, our country has promised to follow it.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girls’ rights always respected where we live and in our country?</a:t>
            </a:r>
            <a:endParaRPr lang="en-SE"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What’s the situation like for you at home, at school and in your free time? </a:t>
            </a:r>
            <a:endParaRPr lang="en-SE"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We’re going to find out more about that now.</a:t>
            </a:r>
            <a:endParaRPr lang="en-SE"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first, we will listen to two children talking about their lives.</a:t>
            </a:r>
            <a:endParaRPr lang="en-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9</a:t>
            </a:fld>
            <a:endParaRPr lang="en-GB"/>
          </a:p>
        </p:txBody>
      </p:sp>
    </p:spTree>
    <p:extLst>
      <p:ext uri="{BB962C8B-B14F-4D97-AF65-F5344CB8AC3E}">
        <p14:creationId xmlns:p14="http://schemas.microsoft.com/office/powerpoint/2010/main" val="424636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D8FF-DCB3-5543-99A1-46ADA602A9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8C8C5E-9962-DA44-B915-40FF475F7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4B799CA-BAC8-5F4D-ADAA-4A77D4CDFD68}"/>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5" name="Footer Placeholder 4">
            <a:extLst>
              <a:ext uri="{FF2B5EF4-FFF2-40B4-BE49-F238E27FC236}">
                <a16:creationId xmlns:a16="http://schemas.microsoft.com/office/drawing/2014/main" id="{AFAAFF84-9952-7643-9ECC-69340717E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8ED9E-0268-854B-955A-637992C47FC7}"/>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298975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C774-25C1-FA4A-85B9-482DF456505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5EBDAF5-E1D4-FB4B-9EAE-128DD426EA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BC47AA-C8F0-BF45-9675-0E9A61D81BC8}"/>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5" name="Footer Placeholder 4">
            <a:extLst>
              <a:ext uri="{FF2B5EF4-FFF2-40B4-BE49-F238E27FC236}">
                <a16:creationId xmlns:a16="http://schemas.microsoft.com/office/drawing/2014/main" id="{22DB1E25-9A97-A84E-BD66-C8CB894464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DE6B-3FF2-8B4A-BAE1-4D6DD63A5C58}"/>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147144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8CDE0-2B49-D540-A976-F41FB9AF718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284287-E0A9-A646-89E6-905C8A6B55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57A791F-F59C-5B48-93E0-E424954D2CE8}"/>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5" name="Footer Placeholder 4">
            <a:extLst>
              <a:ext uri="{FF2B5EF4-FFF2-40B4-BE49-F238E27FC236}">
                <a16:creationId xmlns:a16="http://schemas.microsoft.com/office/drawing/2014/main" id="{D739FC42-0518-8549-8726-78F996B6D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95F5A-CDDF-1743-9846-EA9F81EA9C46}"/>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388805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image on the righ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D48D48A-6A5E-1641-B321-0C5DA93B51AF}"/>
              </a:ext>
            </a:extLst>
          </p:cNvPr>
          <p:cNvSpPr>
            <a:spLocks noGrp="1"/>
          </p:cNvSpPr>
          <p:nvPr>
            <p:ph type="pic" sz="quarter" idx="15" hasCustomPrompt="1"/>
          </p:nvPr>
        </p:nvSpPr>
        <p:spPr>
          <a:xfrm>
            <a:off x="6096000" y="0"/>
            <a:ext cx="6096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9" name="TextBox 8">
            <a:extLst>
              <a:ext uri="{FF2B5EF4-FFF2-40B4-BE49-F238E27FC236}">
                <a16:creationId xmlns:a16="http://schemas.microsoft.com/office/drawing/2014/main" id="{A4A5B6B5-68D0-A54D-A622-9737BD245297}"/>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1" name="Title 1">
            <a:extLst>
              <a:ext uri="{FF2B5EF4-FFF2-40B4-BE49-F238E27FC236}">
                <a16:creationId xmlns:a16="http://schemas.microsoft.com/office/drawing/2014/main" id="{28621A64-7B8E-B242-859E-D8C6D673E4E6}"/>
              </a:ext>
            </a:extLst>
          </p:cNvPr>
          <p:cNvSpPr>
            <a:spLocks noGrp="1"/>
          </p:cNvSpPr>
          <p:nvPr>
            <p:ph type="title" hasCustomPrompt="1"/>
          </p:nvPr>
        </p:nvSpPr>
        <p:spPr>
          <a:xfrm>
            <a:off x="837218" y="838800"/>
            <a:ext cx="4825753" cy="1728787"/>
          </a:xfrm>
          <a:prstGeom prst="rect">
            <a:avLst/>
          </a:prstGeom>
        </p:spPr>
        <p:txBody>
          <a:bodyPr/>
          <a:lstStyle>
            <a:lvl1pPr>
              <a:lnSpc>
                <a:spcPct val="100000"/>
              </a:lnSpc>
              <a:defRPr sz="3600" baseline="0"/>
            </a:lvl1pPr>
          </a:lstStyle>
          <a:p>
            <a:r>
              <a:rPr lang="en-GB" noProof="0"/>
              <a:t>Put the slide headline here, </a:t>
            </a:r>
            <a:br>
              <a:rPr lang="en-GB" noProof="0"/>
            </a:br>
            <a:r>
              <a:rPr lang="en-GB" noProof="0"/>
              <a:t>keep it bold 36 pt</a:t>
            </a:r>
          </a:p>
        </p:txBody>
      </p:sp>
      <p:sp>
        <p:nvSpPr>
          <p:cNvPr id="4" name="Text Placeholder 3">
            <a:extLst>
              <a:ext uri="{FF2B5EF4-FFF2-40B4-BE49-F238E27FC236}">
                <a16:creationId xmlns:a16="http://schemas.microsoft.com/office/drawing/2014/main" id="{52E9B177-8DA0-0441-A221-80226E11295B}"/>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8" name="Footer Placeholder 1">
            <a:extLst>
              <a:ext uri="{FF2B5EF4-FFF2-40B4-BE49-F238E27FC236}">
                <a16:creationId xmlns:a16="http://schemas.microsoft.com/office/drawing/2014/main" id="{9268F47C-6A1E-6446-9FB4-2D298F562747}"/>
              </a:ext>
            </a:extLst>
          </p:cNvPr>
          <p:cNvSpPr>
            <a:spLocks noGrp="1"/>
          </p:cNvSpPr>
          <p:nvPr>
            <p:ph type="ftr" sz="quarter" idx="19"/>
          </p:nvPr>
        </p:nvSpPr>
        <p:spPr>
          <a:xfrm>
            <a:off x="838200" y="6381327"/>
            <a:ext cx="5257800" cy="293119"/>
          </a:xfrm>
          <a:prstGeom prst="rect">
            <a:avLst/>
          </a:prstGeom>
        </p:spPr>
        <p:txBody>
          <a:bodyPr/>
          <a:lstStyle/>
          <a:p>
            <a:r>
              <a:rPr lang="en-GB" noProof="0"/>
              <a:t>Foundations and Franchising – The unique way IKEA is organised</a:t>
            </a:r>
          </a:p>
        </p:txBody>
      </p:sp>
      <p:sp>
        <p:nvSpPr>
          <p:cNvPr id="8" name="Text Placeholder 3">
            <a:extLst>
              <a:ext uri="{FF2B5EF4-FFF2-40B4-BE49-F238E27FC236}">
                <a16:creationId xmlns:a16="http://schemas.microsoft.com/office/drawing/2014/main" id="{0136A015-09C4-2341-87D2-A48EA3C6C85F}"/>
              </a:ext>
            </a:extLst>
          </p:cNvPr>
          <p:cNvSpPr>
            <a:spLocks noGrp="1"/>
          </p:cNvSpPr>
          <p:nvPr>
            <p:ph type="body" sz="quarter" idx="20"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2020</a:t>
            </a:r>
            <a:endParaRPr lang="en-GB" dirty="0"/>
          </a:p>
        </p:txBody>
      </p:sp>
    </p:spTree>
    <p:extLst>
      <p:ext uri="{BB962C8B-B14F-4D97-AF65-F5344CB8AC3E}">
        <p14:creationId xmlns:p14="http://schemas.microsoft.com/office/powerpoint/2010/main" val="15362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CF07-F724-5D45-802E-AC7DF76543C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7D0E810-44F7-2441-A8B7-F8906B2A5B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0D92C1-B9C4-AF41-BA82-6BD2BC507580}"/>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5" name="Footer Placeholder 4">
            <a:extLst>
              <a:ext uri="{FF2B5EF4-FFF2-40B4-BE49-F238E27FC236}">
                <a16:creationId xmlns:a16="http://schemas.microsoft.com/office/drawing/2014/main" id="{254EEFF3-2C8E-484B-8383-4E2DAC6B5C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AD6BD-3DCA-C442-BED5-E3C912E0CAFC}"/>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138111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14EA-2A07-C247-BA24-A9129CD3C8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F551AD-80F2-3044-ACA0-BD3E3EE0D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35D7693-E0C2-A84E-AD25-66A8D0A8DFFF}"/>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5" name="Footer Placeholder 4">
            <a:extLst>
              <a:ext uri="{FF2B5EF4-FFF2-40B4-BE49-F238E27FC236}">
                <a16:creationId xmlns:a16="http://schemas.microsoft.com/office/drawing/2014/main" id="{40528AEF-9EF6-684E-AD85-9D1913F32C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3349C-CE0D-C741-9D0D-3C245E60A255}"/>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30329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3BD8-E4F0-794F-A82A-A6423689C9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52B252-AC6E-DC49-ABDE-823F4A8B86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A46C238-CBE0-E743-90FB-003235256D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D2B3094-6F4D-314B-990B-146D6715DFFF}"/>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6" name="Footer Placeholder 5">
            <a:extLst>
              <a:ext uri="{FF2B5EF4-FFF2-40B4-BE49-F238E27FC236}">
                <a16:creationId xmlns:a16="http://schemas.microsoft.com/office/drawing/2014/main" id="{98C9F8C7-F0CA-5B4F-BE8E-B2822678D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DBCDF-594E-5443-A14A-EC479A844203}"/>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32484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228B-A8C0-FE49-B8A1-FC48832DD49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CA023F3-9853-B448-ABA8-06A2D4AC8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72B3B7-1F41-9243-8E52-A956B50E85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FD0D8E3-F896-824B-AD4D-FAC9E9D950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4C16A2-000F-DC4F-A54F-3A09371C35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4976BA5-3C0C-1B42-80A0-1DD8B48A3987}"/>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8" name="Footer Placeholder 7">
            <a:extLst>
              <a:ext uri="{FF2B5EF4-FFF2-40B4-BE49-F238E27FC236}">
                <a16:creationId xmlns:a16="http://schemas.microsoft.com/office/drawing/2014/main" id="{BD2212C0-A5F2-874E-8D4F-380588C742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C19BAE-0AAA-4A4D-953A-78D4EA4B43EA}"/>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379460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3C78-0667-BA49-8403-E5A0A8CD8E7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BE9F3C1-5773-EE44-9445-68061CB150BB}"/>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4" name="Footer Placeholder 3">
            <a:extLst>
              <a:ext uri="{FF2B5EF4-FFF2-40B4-BE49-F238E27FC236}">
                <a16:creationId xmlns:a16="http://schemas.microsoft.com/office/drawing/2014/main" id="{32AA6341-1FB1-0D4C-B006-8425B09CC4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7F6D2A-1E85-6F4F-97BB-DECAB8D0A3A2}"/>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182227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76C6EA-20AE-B740-97A1-D7423C8E40CA}"/>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3" name="Footer Placeholder 2">
            <a:extLst>
              <a:ext uri="{FF2B5EF4-FFF2-40B4-BE49-F238E27FC236}">
                <a16:creationId xmlns:a16="http://schemas.microsoft.com/office/drawing/2014/main" id="{3C1C7DA8-E15B-8B42-B9A3-D5F7231537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5F95D9-23D3-CA4F-96AC-3D5C2270177E}"/>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88308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95A2-7EEB-0C43-9F59-ABFFF3A108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67DBD2F-CABC-9340-98D6-8848DBAD5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7A494A7-1C60-9341-B753-E57472EB2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2CAD9C-2BE7-B842-9D93-9424349C42CF}"/>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6" name="Footer Placeholder 5">
            <a:extLst>
              <a:ext uri="{FF2B5EF4-FFF2-40B4-BE49-F238E27FC236}">
                <a16:creationId xmlns:a16="http://schemas.microsoft.com/office/drawing/2014/main" id="{C0AF163B-1C19-E148-BBB2-C187259478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2BF845-85FE-AE42-8387-12D872E83857}"/>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388051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4035-FB56-B84D-89F6-22A26C8571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8D11749-D2D3-2B44-BCFF-66292B744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1DD50-69E9-964B-8EEE-45EB54D57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DC22D7-1BD3-3245-B7E0-00FF9C170678}"/>
              </a:ext>
            </a:extLst>
          </p:cNvPr>
          <p:cNvSpPr>
            <a:spLocks noGrp="1"/>
          </p:cNvSpPr>
          <p:nvPr>
            <p:ph type="dt" sz="half" idx="10"/>
          </p:nvPr>
        </p:nvSpPr>
        <p:spPr/>
        <p:txBody>
          <a:bodyPr/>
          <a:lstStyle/>
          <a:p>
            <a:fld id="{939F28D7-D35E-524F-BBB5-FFFCE006F2A5}" type="datetimeFigureOut">
              <a:rPr lang="en-GB" smtClean="0"/>
              <a:t>23/11/2021</a:t>
            </a:fld>
            <a:endParaRPr lang="en-GB"/>
          </a:p>
        </p:txBody>
      </p:sp>
      <p:sp>
        <p:nvSpPr>
          <p:cNvPr id="6" name="Footer Placeholder 5">
            <a:extLst>
              <a:ext uri="{FF2B5EF4-FFF2-40B4-BE49-F238E27FC236}">
                <a16:creationId xmlns:a16="http://schemas.microsoft.com/office/drawing/2014/main" id="{3F09B190-487E-A14A-85FE-475B3F680E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A4AF25-9665-8A45-9D47-D2C03C9DD380}"/>
              </a:ext>
            </a:extLst>
          </p:cNvPr>
          <p:cNvSpPr>
            <a:spLocks noGrp="1"/>
          </p:cNvSpPr>
          <p:nvPr>
            <p:ph type="sldNum" sz="quarter" idx="12"/>
          </p:nvPr>
        </p:nvSpPr>
        <p:spPr/>
        <p:txBody>
          <a:bodyPr/>
          <a:lstStyle/>
          <a:p>
            <a:fld id="{D67DB139-C4ED-1245-B2BB-A7930202DC40}" type="slidenum">
              <a:rPr lang="en-GB" smtClean="0"/>
              <a:t>‹#›</a:t>
            </a:fld>
            <a:endParaRPr lang="en-GB"/>
          </a:p>
        </p:txBody>
      </p:sp>
    </p:spTree>
    <p:extLst>
      <p:ext uri="{BB962C8B-B14F-4D97-AF65-F5344CB8AC3E}">
        <p14:creationId xmlns:p14="http://schemas.microsoft.com/office/powerpoint/2010/main" val="349942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8FAA96-14C8-234A-BC9D-5F71B64B4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1AA7C31-5B69-D14B-ADFA-AC8C1C273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B609EB-ACAD-4141-9184-057DC25C7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F28D7-D35E-524F-BBB5-FFFCE006F2A5}" type="datetimeFigureOut">
              <a:rPr lang="en-GB" smtClean="0"/>
              <a:t>23/11/2021</a:t>
            </a:fld>
            <a:endParaRPr lang="en-GB"/>
          </a:p>
        </p:txBody>
      </p:sp>
      <p:sp>
        <p:nvSpPr>
          <p:cNvPr id="5" name="Footer Placeholder 4">
            <a:extLst>
              <a:ext uri="{FF2B5EF4-FFF2-40B4-BE49-F238E27FC236}">
                <a16:creationId xmlns:a16="http://schemas.microsoft.com/office/drawing/2014/main" id="{2C9F82F2-9CBF-6744-BA38-925514D2B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F3B2D6-A8E7-7D43-86A2-74501A7D5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DB139-C4ED-1245-B2BB-A7930202DC40}" type="slidenum">
              <a:rPr lang="en-GB" smtClean="0"/>
              <a:t>‹#›</a:t>
            </a:fld>
            <a:endParaRPr lang="en-GB"/>
          </a:p>
        </p:txBody>
      </p:sp>
    </p:spTree>
    <p:extLst>
      <p:ext uri="{BB962C8B-B14F-4D97-AF65-F5344CB8AC3E}">
        <p14:creationId xmlns:p14="http://schemas.microsoft.com/office/powerpoint/2010/main" val="295096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1365602" y="1792763"/>
            <a:ext cx="5257799" cy="1728787"/>
          </a:xfrm>
        </p:spPr>
        <p:txBody>
          <a:bodyPr>
            <a:noAutofit/>
          </a:bodyPr>
          <a:lstStyle/>
          <a:p>
            <a:r>
              <a:rPr lang="en-GB" sz="6000" b="1" dirty="0"/>
              <a:t>Child Rights &amp; Girls’ Rights</a:t>
            </a:r>
            <a:endParaRPr lang="sv-SE" sz="6000" dirty="0"/>
          </a:p>
        </p:txBody>
      </p:sp>
      <p:pic>
        <p:nvPicPr>
          <p:cNvPr id="7" name="Picture 6">
            <a:extLst>
              <a:ext uri="{FF2B5EF4-FFF2-40B4-BE49-F238E27FC236}">
                <a16:creationId xmlns:a16="http://schemas.microsoft.com/office/drawing/2014/main" id="{F516DA33-8A49-0E47-A48D-D4F94F333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0374" y="154210"/>
            <a:ext cx="3289476" cy="6734681"/>
          </a:xfrm>
          <a:prstGeom prst="rect">
            <a:avLst/>
          </a:prstGeom>
        </p:spPr>
      </p:pic>
      <p:pic>
        <p:nvPicPr>
          <p:cNvPr id="8" name="Picture 7">
            <a:extLst>
              <a:ext uri="{FF2B5EF4-FFF2-40B4-BE49-F238E27FC236}">
                <a16:creationId xmlns:a16="http://schemas.microsoft.com/office/drawing/2014/main" id="{54056E71-B319-534F-8538-B4B970BBFC2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5847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pic>
        <p:nvPicPr>
          <p:cNvPr id="12" name="Picture 11">
            <a:extLst>
              <a:ext uri="{FF2B5EF4-FFF2-40B4-BE49-F238E27FC236}">
                <a16:creationId xmlns:a16="http://schemas.microsoft.com/office/drawing/2014/main" id="{80C56DA0-4CEC-2147-829C-819DF78A5B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
        <p:nvSpPr>
          <p:cNvPr id="7" name="Title 19">
            <a:extLst>
              <a:ext uri="{FF2B5EF4-FFF2-40B4-BE49-F238E27FC236}">
                <a16:creationId xmlns:a16="http://schemas.microsoft.com/office/drawing/2014/main" id="{4FF5F732-DDB2-F746-B9AF-A801D2BD77E6}"/>
              </a:ext>
            </a:extLst>
          </p:cNvPr>
          <p:cNvSpPr>
            <a:spLocks noGrp="1"/>
          </p:cNvSpPr>
          <p:nvPr>
            <p:ph type="title"/>
          </p:nvPr>
        </p:nvSpPr>
        <p:spPr>
          <a:xfrm>
            <a:off x="689702" y="906617"/>
            <a:ext cx="4825752" cy="1728787"/>
          </a:xfrm>
        </p:spPr>
        <p:txBody>
          <a:bodyPr>
            <a:normAutofit/>
          </a:bodyPr>
          <a:lstStyle/>
          <a:p>
            <a:r>
              <a:rPr lang="sv-SE" b="1" dirty="0" err="1"/>
              <a:t>Xadreque</a:t>
            </a:r>
            <a:endParaRPr lang="sv-SE" b="1" dirty="0"/>
          </a:p>
        </p:txBody>
      </p:sp>
      <p:pic>
        <p:nvPicPr>
          <p:cNvPr id="13" name="Picture Placeholder 12">
            <a:extLst>
              <a:ext uri="{FF2B5EF4-FFF2-40B4-BE49-F238E27FC236}">
                <a16:creationId xmlns:a16="http://schemas.microsoft.com/office/drawing/2014/main" id="{12E01D8C-90D1-2F4D-A277-A549D1F041C7}"/>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450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7" name="Title 19">
            <a:extLst>
              <a:ext uri="{FF2B5EF4-FFF2-40B4-BE49-F238E27FC236}">
                <a16:creationId xmlns:a16="http://schemas.microsoft.com/office/drawing/2014/main" id="{4FF5F732-DDB2-F746-B9AF-A801D2BD77E6}"/>
              </a:ext>
            </a:extLst>
          </p:cNvPr>
          <p:cNvSpPr>
            <a:spLocks noGrp="1"/>
          </p:cNvSpPr>
          <p:nvPr>
            <p:ph type="title"/>
          </p:nvPr>
        </p:nvSpPr>
        <p:spPr>
          <a:xfrm>
            <a:off x="702764" y="894945"/>
            <a:ext cx="4825752" cy="1728787"/>
          </a:xfrm>
        </p:spPr>
        <p:txBody>
          <a:bodyPr/>
          <a:lstStyle/>
          <a:p>
            <a:r>
              <a:rPr lang="sv-SE" b="1" dirty="0" err="1"/>
              <a:t>Rutendo</a:t>
            </a:r>
            <a:endParaRPr lang="sv-SE" b="1" dirty="0"/>
          </a:p>
        </p:txBody>
      </p:sp>
      <p:pic>
        <p:nvPicPr>
          <p:cNvPr id="9" name="Picture Placeholder 8">
            <a:extLst>
              <a:ext uri="{FF2B5EF4-FFF2-40B4-BE49-F238E27FC236}">
                <a16:creationId xmlns:a16="http://schemas.microsoft.com/office/drawing/2014/main" id="{9BB118FF-88A9-A949-8B59-85876883F51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8090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0" name="Text Placeholder 9">
            <a:extLst>
              <a:ext uri="{FF2B5EF4-FFF2-40B4-BE49-F238E27FC236}">
                <a16:creationId xmlns:a16="http://schemas.microsoft.com/office/drawing/2014/main" id="{8F762EEF-37BA-D247-B02F-7FDDB8E28434}"/>
              </a:ext>
            </a:extLst>
          </p:cNvPr>
          <p:cNvSpPr>
            <a:spLocks noGrp="1"/>
          </p:cNvSpPr>
          <p:nvPr>
            <p:ph type="body" sz="quarter" idx="18"/>
          </p:nvPr>
        </p:nvSpPr>
        <p:spPr>
          <a:xfrm>
            <a:off x="838202" y="1925903"/>
            <a:ext cx="5075710" cy="3168649"/>
          </a:xfrm>
        </p:spPr>
        <p:txBody>
          <a:bodyPr/>
          <a:lstStyle/>
          <a:p>
            <a:pPr marL="0" indent="0">
              <a:buNone/>
            </a:pPr>
            <a:r>
              <a:rPr lang="sv-SE" sz="1900" dirty="0"/>
              <a:t>No-</a:t>
            </a:r>
            <a:r>
              <a:rPr lang="sv-SE" sz="1900" dirty="0" err="1"/>
              <a:t>one</a:t>
            </a:r>
            <a:r>
              <a:rPr lang="sv-SE" sz="1900" dirty="0"/>
              <a:t> </a:t>
            </a:r>
            <a:r>
              <a:rPr lang="sv-SE" sz="1900" dirty="0" err="1"/>
              <a:t>may</a:t>
            </a:r>
            <a:r>
              <a:rPr lang="sv-SE" sz="1900" dirty="0"/>
              <a:t> be </a:t>
            </a:r>
            <a:r>
              <a:rPr lang="sv-SE" sz="1900" dirty="0" err="1"/>
              <a:t>discriminated</a:t>
            </a:r>
            <a:r>
              <a:rPr lang="sv-SE" sz="1900" dirty="0"/>
              <a:t> </a:t>
            </a:r>
            <a:r>
              <a:rPr lang="sv-SE" sz="1900" dirty="0" err="1"/>
              <a:t>against</a:t>
            </a:r>
            <a:r>
              <a:rPr lang="sv-SE" sz="1900" dirty="0"/>
              <a:t> (</a:t>
            </a:r>
            <a:r>
              <a:rPr lang="sv-SE" sz="1900" dirty="0" err="1"/>
              <a:t>treated</a:t>
            </a:r>
            <a:r>
              <a:rPr lang="sv-SE" sz="1900" dirty="0"/>
              <a:t> </a:t>
            </a:r>
            <a:r>
              <a:rPr lang="sv-SE" sz="1900" dirty="0" err="1"/>
              <a:t>worse</a:t>
            </a:r>
            <a:r>
              <a:rPr lang="sv-SE" sz="1900" dirty="0"/>
              <a:t> </a:t>
            </a:r>
            <a:r>
              <a:rPr lang="sv-SE" sz="1900" dirty="0" err="1"/>
              <a:t>than</a:t>
            </a:r>
            <a:r>
              <a:rPr lang="sv-SE" sz="1900" dirty="0"/>
              <a:t> </a:t>
            </a:r>
            <a:r>
              <a:rPr lang="sv-SE" sz="1900" dirty="0" err="1"/>
              <a:t>others</a:t>
            </a:r>
            <a:r>
              <a:rPr lang="sv-SE" sz="1900" dirty="0"/>
              <a:t>) just </a:t>
            </a:r>
            <a:r>
              <a:rPr lang="sv-SE" sz="1900" dirty="0" err="1"/>
              <a:t>because</a:t>
            </a:r>
            <a:r>
              <a:rPr lang="sv-SE" sz="1900" dirty="0"/>
              <a:t> </a:t>
            </a:r>
            <a:r>
              <a:rPr lang="sv-SE" sz="1900" dirty="0" err="1"/>
              <a:t>they</a:t>
            </a:r>
            <a:r>
              <a:rPr lang="sv-SE" sz="1900" dirty="0"/>
              <a:t> </a:t>
            </a:r>
            <a:r>
              <a:rPr lang="sv-SE" sz="1900" dirty="0" err="1"/>
              <a:t>are</a:t>
            </a:r>
            <a:r>
              <a:rPr lang="sv-SE" sz="1900" dirty="0"/>
              <a:t> a </a:t>
            </a:r>
            <a:r>
              <a:rPr lang="sv-SE" sz="1900" dirty="0" err="1"/>
              <a:t>girl</a:t>
            </a:r>
            <a:r>
              <a:rPr lang="sv-SE" sz="1900" dirty="0"/>
              <a:t>. For </a:t>
            </a:r>
            <a:r>
              <a:rPr lang="sv-SE" sz="1900" dirty="0" err="1"/>
              <a:t>example</a:t>
            </a:r>
            <a:r>
              <a:rPr lang="sv-SE" sz="1900" dirty="0"/>
              <a:t> </a:t>
            </a:r>
            <a:r>
              <a:rPr lang="sv-SE" sz="1900" dirty="0" err="1"/>
              <a:t>when</a:t>
            </a:r>
            <a:r>
              <a:rPr lang="sv-SE" sz="1900" dirty="0"/>
              <a:t> it </a:t>
            </a:r>
            <a:r>
              <a:rPr lang="sv-SE" sz="1900" dirty="0" err="1"/>
              <a:t>comes</a:t>
            </a:r>
            <a:r>
              <a:rPr lang="sv-SE" sz="1900" dirty="0"/>
              <a:t> to:</a:t>
            </a:r>
          </a:p>
          <a:p>
            <a:r>
              <a:rPr lang="sv-SE" sz="1900" dirty="0" err="1"/>
              <a:t>Safety</a:t>
            </a:r>
            <a:r>
              <a:rPr lang="sv-SE" sz="1900" dirty="0"/>
              <a:t> and a </a:t>
            </a:r>
            <a:r>
              <a:rPr lang="sv-SE" sz="1900" dirty="0" err="1"/>
              <a:t>good</a:t>
            </a:r>
            <a:r>
              <a:rPr lang="sv-SE" sz="1900" dirty="0"/>
              <a:t> </a:t>
            </a:r>
            <a:r>
              <a:rPr lang="sv-SE" sz="1900" dirty="0" err="1"/>
              <a:t>home</a:t>
            </a:r>
            <a:r>
              <a:rPr lang="sv-SE" sz="1900" dirty="0"/>
              <a:t>.</a:t>
            </a:r>
          </a:p>
          <a:p>
            <a:r>
              <a:rPr lang="sv-SE" sz="1900" dirty="0" err="1"/>
              <a:t>Acting</a:t>
            </a:r>
            <a:r>
              <a:rPr lang="sv-SE" sz="1900" dirty="0"/>
              <a:t> and dressing the </a:t>
            </a:r>
            <a:r>
              <a:rPr lang="sv-SE" sz="1900" dirty="0" err="1"/>
              <a:t>way</a:t>
            </a:r>
            <a:r>
              <a:rPr lang="sv-SE" sz="1900" dirty="0"/>
              <a:t> </a:t>
            </a:r>
            <a:r>
              <a:rPr lang="sv-SE" sz="1900" dirty="0" err="1"/>
              <a:t>you</a:t>
            </a:r>
            <a:r>
              <a:rPr lang="sv-SE" sz="1900" dirty="0"/>
              <a:t> like. </a:t>
            </a:r>
          </a:p>
          <a:p>
            <a:r>
              <a:rPr lang="sv-SE" sz="1900" dirty="0" err="1"/>
              <a:t>Saying</a:t>
            </a:r>
            <a:r>
              <a:rPr lang="sv-SE" sz="1900" dirty="0"/>
              <a:t> </a:t>
            </a:r>
            <a:r>
              <a:rPr lang="sv-SE" sz="1900" dirty="0" err="1"/>
              <a:t>what</a:t>
            </a:r>
            <a:r>
              <a:rPr lang="sv-SE" sz="1900" dirty="0"/>
              <a:t> </a:t>
            </a:r>
            <a:r>
              <a:rPr lang="sv-SE" sz="1900" dirty="0" err="1"/>
              <a:t>you</a:t>
            </a:r>
            <a:r>
              <a:rPr lang="sv-SE" sz="1900" dirty="0"/>
              <a:t> </a:t>
            </a:r>
            <a:r>
              <a:rPr lang="sv-SE" sz="1900" dirty="0" err="1"/>
              <a:t>think</a:t>
            </a:r>
            <a:r>
              <a:rPr lang="sv-SE" sz="1900" dirty="0"/>
              <a:t> and </a:t>
            </a:r>
            <a:r>
              <a:rPr lang="sv-SE" sz="1900" dirty="0" err="1"/>
              <a:t>being</a:t>
            </a:r>
            <a:r>
              <a:rPr lang="sv-SE" sz="1900" dirty="0"/>
              <a:t> </a:t>
            </a:r>
            <a:r>
              <a:rPr lang="sv-SE" sz="1900" dirty="0" err="1"/>
              <a:t>listened</a:t>
            </a:r>
            <a:r>
              <a:rPr lang="sv-SE" sz="1900" dirty="0"/>
              <a:t> to.</a:t>
            </a:r>
          </a:p>
          <a:p>
            <a:r>
              <a:rPr lang="sv-SE" sz="1900" dirty="0" err="1"/>
              <a:t>Playing</a:t>
            </a:r>
            <a:r>
              <a:rPr lang="sv-SE" sz="1900" dirty="0"/>
              <a:t>, </a:t>
            </a:r>
            <a:r>
              <a:rPr lang="sv-SE" sz="1900" dirty="0" err="1"/>
              <a:t>doing</a:t>
            </a:r>
            <a:r>
              <a:rPr lang="sv-SE" sz="1900" dirty="0"/>
              <a:t> sports and </a:t>
            </a:r>
            <a:r>
              <a:rPr lang="sv-SE" sz="1900" dirty="0" err="1"/>
              <a:t>getting</a:t>
            </a:r>
            <a:r>
              <a:rPr lang="sv-SE" sz="1900" dirty="0"/>
              <a:t> </a:t>
            </a:r>
            <a:r>
              <a:rPr lang="sv-SE" sz="1900" dirty="0" err="1"/>
              <a:t>enough</a:t>
            </a:r>
            <a:r>
              <a:rPr lang="sv-SE" sz="1900" dirty="0"/>
              <a:t> rest.</a:t>
            </a:r>
          </a:p>
          <a:p>
            <a:r>
              <a:rPr lang="sv-SE" sz="1900" dirty="0"/>
              <a:t>Going to </a:t>
            </a:r>
            <a:r>
              <a:rPr lang="sv-SE" sz="1900" dirty="0" err="1"/>
              <a:t>school</a:t>
            </a:r>
            <a:r>
              <a:rPr lang="sv-SE" sz="1900" dirty="0"/>
              <a:t> and </a:t>
            </a:r>
            <a:r>
              <a:rPr lang="sv-SE" sz="1900" dirty="0" err="1"/>
              <a:t>getting</a:t>
            </a:r>
            <a:r>
              <a:rPr lang="sv-SE" sz="1900" dirty="0"/>
              <a:t> a </a:t>
            </a:r>
            <a:r>
              <a:rPr lang="sv-SE" sz="1900" dirty="0" err="1"/>
              <a:t>good</a:t>
            </a:r>
            <a:r>
              <a:rPr lang="sv-SE" sz="1900" dirty="0"/>
              <a:t> </a:t>
            </a:r>
            <a:r>
              <a:rPr lang="sv-SE" sz="1900" dirty="0" err="1"/>
              <a:t>education</a:t>
            </a:r>
            <a:r>
              <a:rPr lang="sv-SE" sz="1900" dirty="0"/>
              <a:t>.</a:t>
            </a:r>
          </a:p>
          <a:p>
            <a:r>
              <a:rPr lang="sv-SE" sz="1900" dirty="0"/>
              <a:t>Feeling </a:t>
            </a:r>
            <a:r>
              <a:rPr lang="sv-SE" sz="1900" dirty="0" err="1"/>
              <a:t>healthy</a:t>
            </a:r>
            <a:endParaRPr lang="sv-SE" sz="1900" dirty="0"/>
          </a:p>
          <a:p>
            <a:r>
              <a:rPr lang="sv-SE" sz="1900" dirty="0" err="1"/>
              <a:t>Having</a:t>
            </a:r>
            <a:r>
              <a:rPr lang="sv-SE" sz="1900" dirty="0"/>
              <a:t> </a:t>
            </a:r>
            <a:r>
              <a:rPr lang="sv-SE" sz="1900" dirty="0" err="1"/>
              <a:t>equal</a:t>
            </a:r>
            <a:r>
              <a:rPr lang="sv-SE" sz="1900" dirty="0"/>
              <a:t> </a:t>
            </a:r>
            <a:r>
              <a:rPr lang="sv-SE" sz="1900" dirty="0" err="1"/>
              <a:t>opportunities</a:t>
            </a:r>
            <a:r>
              <a:rPr lang="sv-SE" sz="1900" dirty="0"/>
              <a:t> and </a:t>
            </a:r>
            <a:r>
              <a:rPr lang="sv-SE" sz="1900" dirty="0" err="1"/>
              <a:t>choices</a:t>
            </a:r>
            <a:r>
              <a:rPr lang="sv-SE" sz="1900" dirty="0"/>
              <a:t> in </a:t>
            </a:r>
            <a:r>
              <a:rPr lang="sv-SE" sz="1900" dirty="0" err="1"/>
              <a:t>life</a:t>
            </a:r>
            <a:r>
              <a:rPr lang="sv-SE" sz="1900" dirty="0"/>
              <a:t>. </a:t>
            </a:r>
          </a:p>
          <a:p>
            <a:pPr marL="0" indent="0">
              <a:buNone/>
            </a:pPr>
            <a:endParaRPr lang="sv-SE" sz="1900" dirty="0"/>
          </a:p>
        </p:txBody>
      </p:sp>
      <p:pic>
        <p:nvPicPr>
          <p:cNvPr id="12" name="Picture 11">
            <a:extLst>
              <a:ext uri="{FF2B5EF4-FFF2-40B4-BE49-F238E27FC236}">
                <a16:creationId xmlns:a16="http://schemas.microsoft.com/office/drawing/2014/main" id="{80C56DA0-4CEC-2147-829C-819DF78A5B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
        <p:nvSpPr>
          <p:cNvPr id="7" name="Title 19">
            <a:extLst>
              <a:ext uri="{FF2B5EF4-FFF2-40B4-BE49-F238E27FC236}">
                <a16:creationId xmlns:a16="http://schemas.microsoft.com/office/drawing/2014/main" id="{4FF5F732-DDB2-F746-B9AF-A801D2BD77E6}"/>
              </a:ext>
            </a:extLst>
          </p:cNvPr>
          <p:cNvSpPr>
            <a:spLocks noGrp="1"/>
          </p:cNvSpPr>
          <p:nvPr>
            <p:ph type="title"/>
          </p:nvPr>
        </p:nvSpPr>
        <p:spPr>
          <a:xfrm>
            <a:off x="838202" y="635148"/>
            <a:ext cx="5995084" cy="1728787"/>
          </a:xfrm>
        </p:spPr>
        <p:txBody>
          <a:bodyPr/>
          <a:lstStyle/>
          <a:p>
            <a:r>
              <a:rPr lang="sv-SE" b="1" dirty="0" err="1"/>
              <a:t>What</a:t>
            </a:r>
            <a:r>
              <a:rPr lang="sv-SE" b="1" dirty="0"/>
              <a:t> </a:t>
            </a:r>
            <a:r>
              <a:rPr lang="sv-SE" b="1" dirty="0" err="1"/>
              <a:t>are</a:t>
            </a:r>
            <a:r>
              <a:rPr lang="sv-SE" b="1" dirty="0"/>
              <a:t> </a:t>
            </a:r>
            <a:r>
              <a:rPr lang="sv-SE" b="1" dirty="0" err="1"/>
              <a:t>girls</a:t>
            </a:r>
            <a:r>
              <a:rPr lang="sv-SE" b="1" dirty="0"/>
              <a:t>’ </a:t>
            </a:r>
            <a:r>
              <a:rPr lang="sv-SE" b="1" dirty="0" err="1"/>
              <a:t>rights</a:t>
            </a:r>
            <a:r>
              <a:rPr lang="sv-SE" b="1" dirty="0"/>
              <a:t>?</a:t>
            </a:r>
          </a:p>
        </p:txBody>
      </p:sp>
      <p:pic>
        <p:nvPicPr>
          <p:cNvPr id="5" name="Picture 4">
            <a:extLst>
              <a:ext uri="{FF2B5EF4-FFF2-40B4-BE49-F238E27FC236}">
                <a16:creationId xmlns:a16="http://schemas.microsoft.com/office/drawing/2014/main" id="{9DCED77D-49CA-8343-828D-E034D11DBAC6}"/>
              </a:ext>
            </a:extLst>
          </p:cNvPr>
          <p:cNvPicPr>
            <a:picLocks noChangeAspect="1"/>
          </p:cNvPicPr>
          <p:nvPr/>
        </p:nvPicPr>
        <p:blipFill>
          <a:blip r:embed="rId4"/>
          <a:stretch>
            <a:fillRect/>
          </a:stretch>
        </p:blipFill>
        <p:spPr>
          <a:xfrm>
            <a:off x="6782746" y="0"/>
            <a:ext cx="3473450" cy="6348823"/>
          </a:xfrm>
          <a:prstGeom prst="rect">
            <a:avLst/>
          </a:prstGeom>
        </p:spPr>
      </p:pic>
    </p:spTree>
    <p:extLst>
      <p:ext uri="{BB962C8B-B14F-4D97-AF65-F5344CB8AC3E}">
        <p14:creationId xmlns:p14="http://schemas.microsoft.com/office/powerpoint/2010/main" val="186417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0" name="Text Placeholder 9">
            <a:extLst>
              <a:ext uri="{FF2B5EF4-FFF2-40B4-BE49-F238E27FC236}">
                <a16:creationId xmlns:a16="http://schemas.microsoft.com/office/drawing/2014/main" id="{8F762EEF-37BA-D247-B02F-7FDDB8E28434}"/>
              </a:ext>
            </a:extLst>
          </p:cNvPr>
          <p:cNvSpPr>
            <a:spLocks noGrp="1"/>
          </p:cNvSpPr>
          <p:nvPr>
            <p:ph type="body" sz="quarter" idx="18"/>
          </p:nvPr>
        </p:nvSpPr>
        <p:spPr>
          <a:xfrm>
            <a:off x="838202" y="2082571"/>
            <a:ext cx="4742846" cy="3168649"/>
          </a:xfrm>
        </p:spPr>
        <p:txBody>
          <a:bodyPr/>
          <a:lstStyle/>
          <a:p>
            <a:r>
              <a:rPr lang="sv-SE" sz="1900" dirty="0" err="1"/>
              <a:t>Both</a:t>
            </a:r>
            <a:r>
              <a:rPr lang="sv-SE" sz="1900" dirty="0"/>
              <a:t> </a:t>
            </a:r>
            <a:r>
              <a:rPr lang="sv-SE" sz="1900" dirty="0" err="1"/>
              <a:t>girls</a:t>
            </a:r>
            <a:r>
              <a:rPr lang="sv-SE" sz="1900" dirty="0"/>
              <a:t> and boys </a:t>
            </a:r>
            <a:r>
              <a:rPr lang="sv-SE" sz="1900" dirty="0" err="1"/>
              <a:t>can</a:t>
            </a:r>
            <a:r>
              <a:rPr lang="sv-SE" sz="1900" dirty="0"/>
              <a:t> and </a:t>
            </a:r>
            <a:r>
              <a:rPr lang="sv-SE" sz="1900" dirty="0" err="1"/>
              <a:t>should</a:t>
            </a:r>
            <a:r>
              <a:rPr lang="sv-SE" sz="1900" dirty="0"/>
              <a:t> </a:t>
            </a:r>
            <a:r>
              <a:rPr lang="sv-SE" sz="1900" dirty="0" err="1"/>
              <a:t>stand</a:t>
            </a:r>
            <a:r>
              <a:rPr lang="sv-SE" sz="1900" dirty="0"/>
              <a:t> </a:t>
            </a:r>
            <a:r>
              <a:rPr lang="sv-SE" sz="1900" dirty="0" err="1"/>
              <a:t>up</a:t>
            </a:r>
            <a:r>
              <a:rPr lang="sv-SE" sz="1900" dirty="0"/>
              <a:t> for </a:t>
            </a:r>
            <a:r>
              <a:rPr lang="sv-SE" sz="1900" dirty="0" err="1"/>
              <a:t>girls</a:t>
            </a:r>
            <a:r>
              <a:rPr lang="sv-SE" sz="1900" dirty="0"/>
              <a:t>’ </a:t>
            </a:r>
            <a:r>
              <a:rPr lang="sv-SE" sz="1900" dirty="0" err="1"/>
              <a:t>rights</a:t>
            </a:r>
            <a:r>
              <a:rPr lang="sv-SE" sz="1900" dirty="0"/>
              <a:t>.</a:t>
            </a:r>
          </a:p>
          <a:p>
            <a:r>
              <a:rPr lang="sv-SE" sz="1900" dirty="0"/>
              <a:t>The </a:t>
            </a:r>
            <a:r>
              <a:rPr lang="sv-SE" sz="1900" dirty="0" err="1"/>
              <a:t>main</a:t>
            </a:r>
            <a:r>
              <a:rPr lang="sv-SE" sz="1900" dirty="0"/>
              <a:t> </a:t>
            </a:r>
            <a:r>
              <a:rPr lang="sv-SE" sz="1900" dirty="0" err="1"/>
              <a:t>responsibility</a:t>
            </a:r>
            <a:r>
              <a:rPr lang="sv-SE" sz="1900" dirty="0"/>
              <a:t> lies </a:t>
            </a:r>
            <a:r>
              <a:rPr lang="sv-SE" sz="1900" dirty="0" err="1"/>
              <a:t>with</a:t>
            </a:r>
            <a:r>
              <a:rPr lang="sv-SE" sz="1900" dirty="0"/>
              <a:t> the </a:t>
            </a:r>
            <a:r>
              <a:rPr lang="sv-SE" sz="1900" dirty="0" err="1"/>
              <a:t>government</a:t>
            </a:r>
            <a:r>
              <a:rPr lang="sv-SE" sz="1900" dirty="0"/>
              <a:t> and </a:t>
            </a:r>
            <a:r>
              <a:rPr lang="sv-SE" sz="1900" dirty="0" err="1"/>
              <a:t>local</a:t>
            </a:r>
            <a:r>
              <a:rPr lang="sv-SE" sz="1900" dirty="0"/>
              <a:t> </a:t>
            </a:r>
            <a:r>
              <a:rPr lang="sv-SE" sz="1900" dirty="0" err="1"/>
              <a:t>leaders</a:t>
            </a:r>
            <a:r>
              <a:rPr lang="sv-SE" sz="1900" dirty="0"/>
              <a:t>. </a:t>
            </a:r>
            <a:r>
              <a:rPr lang="sv-SE" sz="1900" dirty="0" err="1"/>
              <a:t>They</a:t>
            </a:r>
            <a:r>
              <a:rPr lang="sv-SE" sz="1900" dirty="0"/>
              <a:t> </a:t>
            </a:r>
            <a:r>
              <a:rPr lang="sv-SE" sz="1900" dirty="0" err="1"/>
              <a:t>have</a:t>
            </a:r>
            <a:r>
              <a:rPr lang="sv-SE" sz="1900" dirty="0"/>
              <a:t> to </a:t>
            </a:r>
            <a:r>
              <a:rPr lang="sv-SE" sz="1900" dirty="0" err="1"/>
              <a:t>protect</a:t>
            </a:r>
            <a:r>
              <a:rPr lang="sv-SE" sz="1900" dirty="0"/>
              <a:t> </a:t>
            </a:r>
            <a:r>
              <a:rPr lang="sv-SE" sz="1900" dirty="0" err="1"/>
              <a:t>girls</a:t>
            </a:r>
            <a:r>
              <a:rPr lang="sv-SE" sz="1900" dirty="0"/>
              <a:t> from </a:t>
            </a:r>
            <a:r>
              <a:rPr lang="sv-SE" sz="1900" dirty="0" err="1"/>
              <a:t>child</a:t>
            </a:r>
            <a:r>
              <a:rPr lang="sv-SE" sz="1900" dirty="0"/>
              <a:t> </a:t>
            </a:r>
            <a:r>
              <a:rPr lang="sv-SE" sz="1900" dirty="0" err="1"/>
              <a:t>rights</a:t>
            </a:r>
            <a:r>
              <a:rPr lang="sv-SE" sz="1900" dirty="0"/>
              <a:t> </a:t>
            </a:r>
            <a:r>
              <a:rPr lang="sv-SE" sz="1900" dirty="0" err="1"/>
              <a:t>violations</a:t>
            </a:r>
            <a:r>
              <a:rPr lang="sv-SE" sz="1900" dirty="0"/>
              <a:t>. </a:t>
            </a:r>
          </a:p>
          <a:p>
            <a:r>
              <a:rPr lang="sv-SE" sz="1900" dirty="0" err="1"/>
              <a:t>Authorities</a:t>
            </a:r>
            <a:r>
              <a:rPr lang="sv-SE" sz="1900" dirty="0"/>
              <a:t>, </a:t>
            </a:r>
            <a:r>
              <a:rPr lang="sv-SE" sz="1900" dirty="0" err="1"/>
              <a:t>such</a:t>
            </a:r>
            <a:r>
              <a:rPr lang="sv-SE" sz="1900" dirty="0"/>
              <a:t> as </a:t>
            </a:r>
            <a:r>
              <a:rPr lang="sv-SE" sz="1900" dirty="0" err="1"/>
              <a:t>police</a:t>
            </a:r>
            <a:r>
              <a:rPr lang="sv-SE" sz="1900" dirty="0"/>
              <a:t>, </a:t>
            </a:r>
            <a:r>
              <a:rPr lang="sv-SE" sz="1900" dirty="0" err="1"/>
              <a:t>courts</a:t>
            </a:r>
            <a:r>
              <a:rPr lang="sv-SE" sz="1900" dirty="0"/>
              <a:t> and </a:t>
            </a:r>
            <a:r>
              <a:rPr lang="sv-SE" sz="1900" dirty="0" err="1"/>
              <a:t>school</a:t>
            </a:r>
            <a:r>
              <a:rPr lang="sv-SE" sz="1900" dirty="0"/>
              <a:t> </a:t>
            </a:r>
            <a:r>
              <a:rPr lang="sv-SE" sz="1900" dirty="0" err="1"/>
              <a:t>authorities</a:t>
            </a:r>
            <a:r>
              <a:rPr lang="sv-SE" sz="1900" dirty="0"/>
              <a:t>, </a:t>
            </a:r>
            <a:r>
              <a:rPr lang="sv-SE" sz="1900" dirty="0" err="1"/>
              <a:t>also</a:t>
            </a:r>
            <a:r>
              <a:rPr lang="sv-SE" sz="1900" dirty="0"/>
              <a:t> </a:t>
            </a:r>
            <a:r>
              <a:rPr lang="sv-SE" sz="1900" dirty="0" err="1"/>
              <a:t>have</a:t>
            </a:r>
            <a:r>
              <a:rPr lang="sv-SE" sz="1900" dirty="0"/>
              <a:t> a </a:t>
            </a:r>
            <a:r>
              <a:rPr lang="sv-SE" sz="1900" dirty="0" err="1"/>
              <a:t>big</a:t>
            </a:r>
            <a:r>
              <a:rPr lang="sv-SE" sz="1900" dirty="0"/>
              <a:t> </a:t>
            </a:r>
            <a:r>
              <a:rPr lang="sv-SE" sz="1900" dirty="0" err="1"/>
              <a:t>responsibility</a:t>
            </a:r>
            <a:r>
              <a:rPr lang="sv-SE" sz="1900" dirty="0"/>
              <a:t>.</a:t>
            </a:r>
          </a:p>
          <a:p>
            <a:r>
              <a:rPr lang="sv-SE" sz="1900" dirty="0"/>
              <a:t>All </a:t>
            </a:r>
            <a:r>
              <a:rPr lang="sv-SE" sz="1900" dirty="0" err="1"/>
              <a:t>adults</a:t>
            </a:r>
            <a:r>
              <a:rPr lang="sv-SE" sz="1900" dirty="0"/>
              <a:t> </a:t>
            </a:r>
            <a:r>
              <a:rPr lang="sv-SE" sz="1900" dirty="0" err="1"/>
              <a:t>including</a:t>
            </a:r>
            <a:r>
              <a:rPr lang="sv-SE" sz="1900" dirty="0"/>
              <a:t> </a:t>
            </a:r>
            <a:r>
              <a:rPr lang="sv-SE" sz="1900" dirty="0" err="1"/>
              <a:t>parents</a:t>
            </a:r>
            <a:r>
              <a:rPr lang="sv-SE" sz="1900" dirty="0"/>
              <a:t> </a:t>
            </a:r>
            <a:r>
              <a:rPr lang="sv-SE" sz="1900" dirty="0" err="1"/>
              <a:t>have</a:t>
            </a:r>
            <a:r>
              <a:rPr lang="sv-SE" sz="1900" dirty="0"/>
              <a:t> to </a:t>
            </a:r>
            <a:r>
              <a:rPr lang="sv-SE" sz="1900" dirty="0" err="1"/>
              <a:t>respect</a:t>
            </a:r>
            <a:r>
              <a:rPr lang="sv-SE" sz="1900" dirty="0"/>
              <a:t> </a:t>
            </a:r>
            <a:r>
              <a:rPr lang="sv-SE" sz="1900" dirty="0" err="1"/>
              <a:t>girls</a:t>
            </a:r>
            <a:r>
              <a:rPr lang="sv-SE" sz="1900" dirty="0"/>
              <a:t>’ </a:t>
            </a:r>
            <a:r>
              <a:rPr lang="sv-SE" sz="1900" dirty="0" err="1"/>
              <a:t>rights</a:t>
            </a:r>
            <a:r>
              <a:rPr lang="sv-SE" sz="1900" dirty="0"/>
              <a:t> and must try to </a:t>
            </a:r>
            <a:r>
              <a:rPr lang="sv-SE" sz="1900" dirty="0" err="1"/>
              <a:t>protect</a:t>
            </a:r>
            <a:r>
              <a:rPr lang="sv-SE" sz="1900" dirty="0"/>
              <a:t> </a:t>
            </a:r>
            <a:r>
              <a:rPr lang="sv-SE" sz="1900" dirty="0" err="1"/>
              <a:t>them</a:t>
            </a:r>
            <a:r>
              <a:rPr lang="sv-SE" sz="1900" dirty="0"/>
              <a:t> from abuse and </a:t>
            </a:r>
            <a:r>
              <a:rPr lang="sv-SE" sz="1900" dirty="0" err="1"/>
              <a:t>other</a:t>
            </a:r>
            <a:r>
              <a:rPr lang="sv-SE" sz="1900" dirty="0"/>
              <a:t> </a:t>
            </a:r>
            <a:r>
              <a:rPr lang="sv-SE" sz="1900" dirty="0" err="1"/>
              <a:t>child</a:t>
            </a:r>
            <a:r>
              <a:rPr lang="sv-SE" sz="1900" dirty="0"/>
              <a:t> </a:t>
            </a:r>
            <a:r>
              <a:rPr lang="sv-SE" sz="1900" dirty="0" err="1"/>
              <a:t>rights</a:t>
            </a:r>
            <a:r>
              <a:rPr lang="sv-SE" sz="1900" dirty="0"/>
              <a:t> </a:t>
            </a:r>
            <a:r>
              <a:rPr lang="sv-SE" sz="1900" dirty="0" err="1"/>
              <a:t>violations</a:t>
            </a:r>
            <a:r>
              <a:rPr lang="sv-SE" sz="1900" dirty="0"/>
              <a:t>. </a:t>
            </a:r>
          </a:p>
          <a:p>
            <a:endParaRPr lang="sv-SE" sz="1900" dirty="0"/>
          </a:p>
        </p:txBody>
      </p:sp>
      <p:sp>
        <p:nvSpPr>
          <p:cNvPr id="7" name="Title 19">
            <a:extLst>
              <a:ext uri="{FF2B5EF4-FFF2-40B4-BE49-F238E27FC236}">
                <a16:creationId xmlns:a16="http://schemas.microsoft.com/office/drawing/2014/main" id="{4FF5F732-DDB2-F746-B9AF-A801D2BD77E6}"/>
              </a:ext>
            </a:extLst>
          </p:cNvPr>
          <p:cNvSpPr>
            <a:spLocks noGrp="1"/>
          </p:cNvSpPr>
          <p:nvPr>
            <p:ph type="title"/>
          </p:nvPr>
        </p:nvSpPr>
        <p:spPr>
          <a:xfrm>
            <a:off x="838202" y="640713"/>
            <a:ext cx="5995084" cy="1728787"/>
          </a:xfrm>
        </p:spPr>
        <p:txBody>
          <a:bodyPr/>
          <a:lstStyle/>
          <a:p>
            <a:r>
              <a:rPr lang="en-SE" b="1" dirty="0"/>
              <a:t>Protecting girls’ rights</a:t>
            </a:r>
            <a:endParaRPr lang="en-SE" dirty="0"/>
          </a:p>
        </p:txBody>
      </p:sp>
      <p:pic>
        <p:nvPicPr>
          <p:cNvPr id="8" name="Picture 7">
            <a:extLst>
              <a:ext uri="{FF2B5EF4-FFF2-40B4-BE49-F238E27FC236}">
                <a16:creationId xmlns:a16="http://schemas.microsoft.com/office/drawing/2014/main" id="{1B9EE146-3000-5844-97ED-7D30504364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9033" y="1"/>
            <a:ext cx="5262967" cy="6858000"/>
          </a:xfrm>
          <a:prstGeom prst="rect">
            <a:avLst/>
          </a:prstGeom>
        </p:spPr>
      </p:pic>
    </p:spTree>
    <p:extLst>
      <p:ext uri="{BB962C8B-B14F-4D97-AF65-F5344CB8AC3E}">
        <p14:creationId xmlns:p14="http://schemas.microsoft.com/office/powerpoint/2010/main" val="4054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pic>
        <p:nvPicPr>
          <p:cNvPr id="8" name="Picture Placeholder 7">
            <a:extLst>
              <a:ext uri="{FF2B5EF4-FFF2-40B4-BE49-F238E27FC236}">
                <a16:creationId xmlns:a16="http://schemas.microsoft.com/office/drawing/2014/main" id="{B502FC0F-68A5-C643-99FF-C9AD368EF6B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3" name="Title 2">
            <a:extLst>
              <a:ext uri="{FF2B5EF4-FFF2-40B4-BE49-F238E27FC236}">
                <a16:creationId xmlns:a16="http://schemas.microsoft.com/office/drawing/2014/main" id="{6F6599C1-5E81-ED44-831C-F92A9E1B6C95}"/>
              </a:ext>
            </a:extLst>
          </p:cNvPr>
          <p:cNvSpPr>
            <a:spLocks noGrp="1"/>
          </p:cNvSpPr>
          <p:nvPr>
            <p:ph type="title"/>
          </p:nvPr>
        </p:nvSpPr>
        <p:spPr>
          <a:xfrm>
            <a:off x="837219" y="824127"/>
            <a:ext cx="4090364" cy="4961679"/>
          </a:xfrm>
        </p:spPr>
        <p:txBody>
          <a:bodyPr>
            <a:normAutofit fontScale="90000"/>
          </a:bodyPr>
          <a:lstStyle/>
          <a:p>
            <a:r>
              <a:rPr lang="en-SE" b="1" dirty="0"/>
              <a:t>Girls have the right to go to school and get a good education.  </a:t>
            </a:r>
            <a:br>
              <a:rPr lang="en-SE" b="1" dirty="0"/>
            </a:br>
            <a:br>
              <a:rPr lang="en-SE" dirty="0"/>
            </a:br>
            <a:r>
              <a:rPr lang="en-SE" b="1" dirty="0"/>
              <a:t>Do all girls in our country and where we live have these rights?   </a:t>
            </a:r>
            <a:endParaRPr lang="en-SE" dirty="0"/>
          </a:p>
        </p:txBody>
      </p:sp>
    </p:spTree>
    <p:extLst>
      <p:ext uri="{BB962C8B-B14F-4D97-AF65-F5344CB8AC3E}">
        <p14:creationId xmlns:p14="http://schemas.microsoft.com/office/powerpoint/2010/main" val="16338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928418" y="2169493"/>
            <a:ext cx="5083964" cy="1728787"/>
          </a:xfrm>
        </p:spPr>
        <p:txBody>
          <a:bodyPr>
            <a:noAutofit/>
          </a:bodyPr>
          <a:lstStyle/>
          <a:p>
            <a:r>
              <a:rPr lang="en-SE" b="1" dirty="0"/>
              <a:t>Girls have the right to speak and be listened to.</a:t>
            </a:r>
            <a:br>
              <a:rPr lang="en-SE" b="1" dirty="0"/>
            </a:br>
            <a:br>
              <a:rPr lang="en-SE" b="1" dirty="0"/>
            </a:br>
            <a:r>
              <a:rPr lang="en-SE" b="1" dirty="0"/>
              <a:t>Do all girls where you live and in our country have these rights?  </a:t>
            </a:r>
            <a:endParaRPr lang="en-SE" dirty="0"/>
          </a:p>
        </p:txBody>
      </p:sp>
      <p:pic>
        <p:nvPicPr>
          <p:cNvPr id="7" name="Picture 6">
            <a:extLst>
              <a:ext uri="{FF2B5EF4-FFF2-40B4-BE49-F238E27FC236}">
                <a16:creationId xmlns:a16="http://schemas.microsoft.com/office/drawing/2014/main" id="{2B006554-E253-6E40-8A1E-46EC2EA8E0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3533" y="-1"/>
            <a:ext cx="5845370" cy="6858000"/>
          </a:xfrm>
          <a:prstGeom prst="rect">
            <a:avLst/>
          </a:prstGeom>
        </p:spPr>
      </p:pic>
      <p:pic>
        <p:nvPicPr>
          <p:cNvPr id="9" name="Picture 8">
            <a:extLst>
              <a:ext uri="{FF2B5EF4-FFF2-40B4-BE49-F238E27FC236}">
                <a16:creationId xmlns:a16="http://schemas.microsoft.com/office/drawing/2014/main" id="{18CA355C-8F68-8443-BE25-8B6FC39442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8113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918961" y="1755973"/>
            <a:ext cx="4666980" cy="3032934"/>
          </a:xfrm>
        </p:spPr>
        <p:txBody>
          <a:bodyPr>
            <a:noAutofit/>
          </a:bodyPr>
          <a:lstStyle/>
          <a:p>
            <a:r>
              <a:rPr lang="en-SE" b="1" dirty="0"/>
              <a:t>Girls have the right to play, do sports and get enough rest.  </a:t>
            </a:r>
            <a:br>
              <a:rPr lang="en-SE" b="1" dirty="0"/>
            </a:br>
            <a:br>
              <a:rPr lang="en-SE" dirty="0"/>
            </a:br>
            <a:r>
              <a:rPr lang="en-SE" b="1" dirty="0"/>
              <a:t>Do all girls have these rights where you live and in our country?   </a:t>
            </a:r>
            <a:endParaRPr lang="en-SE" dirty="0"/>
          </a:p>
        </p:txBody>
      </p:sp>
      <p:pic>
        <p:nvPicPr>
          <p:cNvPr id="7" name="Picture 6">
            <a:extLst>
              <a:ext uri="{FF2B5EF4-FFF2-40B4-BE49-F238E27FC236}">
                <a16:creationId xmlns:a16="http://schemas.microsoft.com/office/drawing/2014/main" id="{B62C09F4-0437-8342-9612-784D1C4A6C3B}"/>
              </a:ext>
            </a:extLst>
          </p:cNvPr>
          <p:cNvPicPr>
            <a:picLocks noChangeAspect="1"/>
          </p:cNvPicPr>
          <p:nvPr/>
        </p:nvPicPr>
        <p:blipFill>
          <a:blip r:embed="rId3"/>
          <a:stretch>
            <a:fillRect/>
          </a:stretch>
        </p:blipFill>
        <p:spPr>
          <a:xfrm flipH="1">
            <a:off x="5827927" y="820724"/>
            <a:ext cx="5663927" cy="4649492"/>
          </a:xfrm>
          <a:prstGeom prst="rect">
            <a:avLst/>
          </a:prstGeom>
        </p:spPr>
      </p:pic>
      <p:pic>
        <p:nvPicPr>
          <p:cNvPr id="9" name="Picture 8">
            <a:extLst>
              <a:ext uri="{FF2B5EF4-FFF2-40B4-BE49-F238E27FC236}">
                <a16:creationId xmlns:a16="http://schemas.microsoft.com/office/drawing/2014/main" id="{75F551A5-81C3-0340-A2FC-5480DF9B2A1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141138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BFE24-855A-DE4A-8A75-0776A1883A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7515" y="3480041"/>
            <a:ext cx="4058143" cy="2857212"/>
          </a:xfrm>
          <a:prstGeom prst="rect">
            <a:avLst/>
          </a:prstGeom>
        </p:spPr>
      </p:pic>
      <p:pic>
        <p:nvPicPr>
          <p:cNvPr id="10" name="Picture 9">
            <a:extLst>
              <a:ext uri="{FF2B5EF4-FFF2-40B4-BE49-F238E27FC236}">
                <a16:creationId xmlns:a16="http://schemas.microsoft.com/office/drawing/2014/main" id="{9240244D-02C0-2742-BBBA-2F6D9442C7F0}"/>
              </a:ext>
            </a:extLst>
          </p:cNvPr>
          <p:cNvPicPr>
            <a:picLocks noChangeAspect="1"/>
          </p:cNvPicPr>
          <p:nvPr/>
        </p:nvPicPr>
        <p:blipFill>
          <a:blip r:embed="rId4"/>
          <a:stretch>
            <a:fillRect/>
          </a:stretch>
        </p:blipFill>
        <p:spPr>
          <a:xfrm>
            <a:off x="6333832" y="228360"/>
            <a:ext cx="2692400" cy="3149600"/>
          </a:xfrm>
          <a:prstGeom prst="rect">
            <a:avLst/>
          </a:prstGeom>
        </p:spPr>
      </p:pic>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692392" y="2432596"/>
            <a:ext cx="5700315" cy="1728787"/>
          </a:xfrm>
        </p:spPr>
        <p:txBody>
          <a:bodyPr>
            <a:noAutofit/>
          </a:bodyPr>
          <a:lstStyle/>
          <a:p>
            <a:r>
              <a:rPr lang="en-SE" b="1" dirty="0"/>
              <a:t>Can girls have more time for play, rest and studying if boys take on a fairer share of the household chores</a:t>
            </a:r>
            <a:r>
              <a:rPr lang="en-SE" b="1"/>
              <a:t>?  </a:t>
            </a:r>
            <a:br>
              <a:rPr lang="en-SE" b="1"/>
            </a:br>
            <a:br>
              <a:rPr lang="en-SE" b="1"/>
            </a:br>
            <a:br>
              <a:rPr lang="en-SE" b="1"/>
            </a:br>
            <a:r>
              <a:rPr lang="en-SE" b="1"/>
              <a:t>Are </a:t>
            </a:r>
            <a:r>
              <a:rPr lang="en-SE" b="1" dirty="0"/>
              <a:t>there other ways of giving girls more free time?</a:t>
            </a:r>
            <a:endParaRPr lang="en-SE" dirty="0"/>
          </a:p>
        </p:txBody>
      </p:sp>
      <p:pic>
        <p:nvPicPr>
          <p:cNvPr id="9" name="Picture 8">
            <a:extLst>
              <a:ext uri="{FF2B5EF4-FFF2-40B4-BE49-F238E27FC236}">
                <a16:creationId xmlns:a16="http://schemas.microsoft.com/office/drawing/2014/main" id="{75F551A5-81C3-0340-A2FC-5480DF9B2A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12" name="Picture 11">
            <a:extLst>
              <a:ext uri="{FF2B5EF4-FFF2-40B4-BE49-F238E27FC236}">
                <a16:creationId xmlns:a16="http://schemas.microsoft.com/office/drawing/2014/main" id="{F434FC80-2EEA-0043-A306-16C54DC4D2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94529" y="622827"/>
            <a:ext cx="2853850" cy="3279980"/>
          </a:xfrm>
          <a:prstGeom prst="rect">
            <a:avLst/>
          </a:prstGeom>
        </p:spPr>
      </p:pic>
    </p:spTree>
    <p:extLst>
      <p:ext uri="{BB962C8B-B14F-4D97-AF65-F5344CB8AC3E}">
        <p14:creationId xmlns:p14="http://schemas.microsoft.com/office/powerpoint/2010/main" val="265511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26478" y="2564606"/>
            <a:ext cx="4676251" cy="1728787"/>
          </a:xfrm>
        </p:spPr>
        <p:txBody>
          <a:bodyPr>
            <a:noAutofit/>
          </a:bodyPr>
          <a:lstStyle/>
          <a:p>
            <a:r>
              <a:rPr lang="en-SE" sz="3000" b="1" dirty="0"/>
              <a:t>Do all girls where you live and in our country have protection from violence?   </a:t>
            </a:r>
            <a:br>
              <a:rPr lang="en-SE" sz="3000" dirty="0"/>
            </a:br>
            <a:r>
              <a:rPr lang="en-SE" sz="3000" b="1" dirty="0"/>
              <a:t> </a:t>
            </a:r>
            <a:br>
              <a:rPr lang="en-SE" sz="3000" dirty="0"/>
            </a:br>
            <a:r>
              <a:rPr lang="en-SE" sz="3000" b="1" dirty="0"/>
              <a:t>Are girls in general empowered and educated so that they can protect themselves and seek help when they need it?    </a:t>
            </a:r>
            <a:endParaRPr lang="en-SE" sz="3000" dirty="0"/>
          </a:p>
        </p:txBody>
      </p:sp>
      <p:sp>
        <p:nvSpPr>
          <p:cNvPr id="3" name="Picture Placeholder 2">
            <a:extLst>
              <a:ext uri="{FF2B5EF4-FFF2-40B4-BE49-F238E27FC236}">
                <a16:creationId xmlns:a16="http://schemas.microsoft.com/office/drawing/2014/main" id="{A395C344-59FA-D642-B6A1-8030D295CFBC}"/>
              </a:ext>
            </a:extLst>
          </p:cNvPr>
          <p:cNvSpPr>
            <a:spLocks noGrp="1"/>
          </p:cNvSpPr>
          <p:nvPr>
            <p:ph type="pic" sz="quarter" idx="15"/>
          </p:nvPr>
        </p:nvSpPr>
        <p:spPr/>
      </p:sp>
      <p:pic>
        <p:nvPicPr>
          <p:cNvPr id="7" name="Picture Placeholder 11">
            <a:extLst>
              <a:ext uri="{FF2B5EF4-FFF2-40B4-BE49-F238E27FC236}">
                <a16:creationId xmlns:a16="http://schemas.microsoft.com/office/drawing/2014/main" id="{665A1D6D-FAF2-B542-99B0-B496733FDB4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0"/>
            <a:ext cx="6132482" cy="6899042"/>
          </a:xfrm>
          <a:prstGeom prst="rect">
            <a:avLst/>
          </a:prstGeom>
          <a:solidFill>
            <a:srgbClr val="E4E5E3"/>
          </a:solidFill>
        </p:spPr>
      </p:pic>
    </p:spTree>
    <p:extLst>
      <p:ext uri="{BB962C8B-B14F-4D97-AF65-F5344CB8AC3E}">
        <p14:creationId xmlns:p14="http://schemas.microsoft.com/office/powerpoint/2010/main" val="257223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6095999" y="2267096"/>
            <a:ext cx="5257799" cy="1728787"/>
          </a:xfrm>
        </p:spPr>
        <p:txBody>
          <a:bodyPr>
            <a:noAutofit/>
          </a:bodyPr>
          <a:lstStyle/>
          <a:p>
            <a:r>
              <a:rPr lang="en-SE" b="1" dirty="0"/>
              <a:t>Is child marriage a common problem in our country and where you live?  </a:t>
            </a:r>
            <a:br>
              <a:rPr lang="en-SE" b="1" dirty="0"/>
            </a:br>
            <a:br>
              <a:rPr lang="en-SE" dirty="0"/>
            </a:br>
            <a:r>
              <a:rPr lang="en-SE" b="1" dirty="0"/>
              <a:t>How does child marriage affect girls’ lives? </a:t>
            </a:r>
            <a:endParaRPr lang="en-SE" dirty="0"/>
          </a:p>
        </p:txBody>
      </p:sp>
      <p:pic>
        <p:nvPicPr>
          <p:cNvPr id="9" name="Picture 8">
            <a:extLst>
              <a:ext uri="{FF2B5EF4-FFF2-40B4-BE49-F238E27FC236}">
                <a16:creationId xmlns:a16="http://schemas.microsoft.com/office/drawing/2014/main" id="{75F551A5-81C3-0340-A2FC-5480DF9B2A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8" name="Picture 7">
            <a:extLst>
              <a:ext uri="{FF2B5EF4-FFF2-40B4-BE49-F238E27FC236}">
                <a16:creationId xmlns:a16="http://schemas.microsoft.com/office/drawing/2014/main" id="{B02E5A0F-7B5E-5947-898D-298316839B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4865" y="0"/>
            <a:ext cx="4272556" cy="6858001"/>
          </a:xfrm>
          <a:prstGeom prst="rect">
            <a:avLst/>
          </a:prstGeom>
        </p:spPr>
      </p:pic>
    </p:spTree>
    <p:extLst>
      <p:ext uri="{BB962C8B-B14F-4D97-AF65-F5344CB8AC3E}">
        <p14:creationId xmlns:p14="http://schemas.microsoft.com/office/powerpoint/2010/main" val="42448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9E24A8-1781-C14B-A953-4E0B8255B578}"/>
              </a:ext>
            </a:extLst>
          </p:cNvPr>
          <p:cNvPicPr>
            <a:picLocks noChangeAspect="1"/>
          </p:cNvPicPr>
          <p:nvPr/>
        </p:nvPicPr>
        <p:blipFill>
          <a:blip r:embed="rId3"/>
          <a:stretch>
            <a:fillRect/>
          </a:stretch>
        </p:blipFill>
        <p:spPr>
          <a:xfrm>
            <a:off x="3866539" y="1703193"/>
            <a:ext cx="4876747" cy="4183736"/>
          </a:xfrm>
          <a:prstGeom prst="rect">
            <a:avLst/>
          </a:prstGeom>
        </p:spPr>
      </p:pic>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49738" y="494078"/>
            <a:ext cx="5761855" cy="1728787"/>
          </a:xfrm>
        </p:spPr>
        <p:txBody>
          <a:bodyPr/>
          <a:lstStyle/>
          <a:p>
            <a:r>
              <a:rPr lang="sv-SE" b="1" dirty="0"/>
              <a:t>The </a:t>
            </a:r>
            <a:r>
              <a:rPr lang="sv-SE" b="1" dirty="0" err="1"/>
              <a:t>Rights</a:t>
            </a:r>
            <a:r>
              <a:rPr lang="sv-SE" b="1" dirty="0"/>
              <a:t> </a:t>
            </a:r>
            <a:r>
              <a:rPr lang="sv-SE" b="1" dirty="0" err="1"/>
              <a:t>of</a:t>
            </a:r>
            <a:r>
              <a:rPr lang="sv-SE" b="1" dirty="0"/>
              <a:t> the Child</a:t>
            </a:r>
            <a:endParaRPr lang="sv-SE" dirty="0"/>
          </a:p>
        </p:txBody>
      </p:sp>
      <p:pic>
        <p:nvPicPr>
          <p:cNvPr id="12" name="Picture 11">
            <a:extLst>
              <a:ext uri="{FF2B5EF4-FFF2-40B4-BE49-F238E27FC236}">
                <a16:creationId xmlns:a16="http://schemas.microsoft.com/office/drawing/2014/main" id="{C558C6D4-E5CC-724E-8507-00D5B1D9F9ED}"/>
              </a:ext>
            </a:extLst>
          </p:cNvPr>
          <p:cNvPicPr>
            <a:picLocks noChangeAspect="1"/>
          </p:cNvPicPr>
          <p:nvPr/>
        </p:nvPicPr>
        <p:blipFill>
          <a:blip r:embed="rId4"/>
          <a:stretch>
            <a:fillRect/>
          </a:stretch>
        </p:blipFill>
        <p:spPr>
          <a:xfrm>
            <a:off x="8879159" y="651924"/>
            <a:ext cx="2952219" cy="3020676"/>
          </a:xfrm>
          <a:prstGeom prst="rect">
            <a:avLst/>
          </a:prstGeom>
        </p:spPr>
      </p:pic>
      <p:pic>
        <p:nvPicPr>
          <p:cNvPr id="13" name="Picture 12">
            <a:extLst>
              <a:ext uri="{FF2B5EF4-FFF2-40B4-BE49-F238E27FC236}">
                <a16:creationId xmlns:a16="http://schemas.microsoft.com/office/drawing/2014/main" id="{BAFECA63-EE01-6C4B-BF63-8D8B54B68DC2}"/>
              </a:ext>
            </a:extLst>
          </p:cNvPr>
          <p:cNvPicPr>
            <a:picLocks noChangeAspect="1"/>
          </p:cNvPicPr>
          <p:nvPr/>
        </p:nvPicPr>
        <p:blipFill>
          <a:blip r:embed="rId5"/>
          <a:stretch>
            <a:fillRect/>
          </a:stretch>
        </p:blipFill>
        <p:spPr>
          <a:xfrm>
            <a:off x="894788" y="2210573"/>
            <a:ext cx="2573271" cy="4153349"/>
          </a:xfrm>
          <a:prstGeom prst="rect">
            <a:avLst/>
          </a:prstGeom>
        </p:spPr>
      </p:pic>
      <p:pic>
        <p:nvPicPr>
          <p:cNvPr id="15" name="Picture 14">
            <a:extLst>
              <a:ext uri="{FF2B5EF4-FFF2-40B4-BE49-F238E27FC236}">
                <a16:creationId xmlns:a16="http://schemas.microsoft.com/office/drawing/2014/main" id="{9C58EE48-F827-9948-A6DB-71F307C44DFB}"/>
              </a:ext>
            </a:extLst>
          </p:cNvPr>
          <p:cNvPicPr>
            <a:picLocks noChangeAspect="1"/>
          </p:cNvPicPr>
          <p:nvPr/>
        </p:nvPicPr>
        <p:blipFill>
          <a:blip r:embed="rId6"/>
          <a:stretch>
            <a:fillRect/>
          </a:stretch>
        </p:blipFill>
        <p:spPr>
          <a:xfrm>
            <a:off x="8879159" y="4155643"/>
            <a:ext cx="2076160" cy="2208279"/>
          </a:xfrm>
          <a:prstGeom prst="rect">
            <a:avLst/>
          </a:prstGeom>
        </p:spPr>
      </p:pic>
      <p:pic>
        <p:nvPicPr>
          <p:cNvPr id="17" name="Picture 16">
            <a:extLst>
              <a:ext uri="{FF2B5EF4-FFF2-40B4-BE49-F238E27FC236}">
                <a16:creationId xmlns:a16="http://schemas.microsoft.com/office/drawing/2014/main" id="{046A6A7F-3B73-F94D-A186-9CEB54CF6E4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401225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975527" y="2564606"/>
            <a:ext cx="4502782" cy="1728787"/>
          </a:xfrm>
        </p:spPr>
        <p:txBody>
          <a:bodyPr>
            <a:noAutofit/>
          </a:bodyPr>
          <a:lstStyle/>
          <a:p>
            <a:r>
              <a:rPr lang="en-SE" b="1" dirty="0"/>
              <a:t>Do girls have to work hard where you live and in our country? </a:t>
            </a:r>
            <a:br>
              <a:rPr lang="en-SE" b="1" dirty="0"/>
            </a:br>
            <a:br>
              <a:rPr lang="en-SE" b="1" dirty="0"/>
            </a:br>
            <a:r>
              <a:rPr lang="en-SE" b="1" dirty="0"/>
              <a:t>How do you think that this affect girls’ lives?</a:t>
            </a:r>
            <a:endParaRPr lang="en-SE" dirty="0"/>
          </a:p>
        </p:txBody>
      </p:sp>
      <p:pic>
        <p:nvPicPr>
          <p:cNvPr id="4" name="Picture Placeholder 3">
            <a:extLst>
              <a:ext uri="{FF2B5EF4-FFF2-40B4-BE49-F238E27FC236}">
                <a16:creationId xmlns:a16="http://schemas.microsoft.com/office/drawing/2014/main" id="{F89DBD02-1805-8D48-8B94-A766C1E9CAA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Title 19">
            <a:extLst>
              <a:ext uri="{FF2B5EF4-FFF2-40B4-BE49-F238E27FC236}">
                <a16:creationId xmlns:a16="http://schemas.microsoft.com/office/drawing/2014/main" id="{14281AB1-621F-354E-80AE-C0B1FEF8E3FE}"/>
              </a:ext>
            </a:extLst>
          </p:cNvPr>
          <p:cNvSpPr txBox="1">
            <a:spLocks/>
          </p:cNvSpPr>
          <p:nvPr/>
        </p:nvSpPr>
        <p:spPr>
          <a:xfrm>
            <a:off x="1127927" y="2717006"/>
            <a:ext cx="4502782" cy="172878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baseline="0">
                <a:solidFill>
                  <a:schemeClr val="tx1"/>
                </a:solidFill>
                <a:latin typeface="+mj-lt"/>
                <a:ea typeface="+mj-ea"/>
                <a:cs typeface="+mj-cs"/>
              </a:defRPr>
            </a:lvl1pPr>
          </a:lstStyle>
          <a:p>
            <a:r>
              <a:rPr lang="en-GB" b="1" dirty="0"/>
              <a:t>Do girls and boys have the same right to good health where you live and in our country? </a:t>
            </a:r>
            <a:endParaRPr lang="en-SE" dirty="0"/>
          </a:p>
        </p:txBody>
      </p:sp>
    </p:spTree>
    <p:extLst>
      <p:ext uri="{BB962C8B-B14F-4D97-AF65-F5344CB8AC3E}">
        <p14:creationId xmlns:p14="http://schemas.microsoft.com/office/powerpoint/2010/main" val="177437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pic>
        <p:nvPicPr>
          <p:cNvPr id="9" name="Picture 8">
            <a:extLst>
              <a:ext uri="{FF2B5EF4-FFF2-40B4-BE49-F238E27FC236}">
                <a16:creationId xmlns:a16="http://schemas.microsoft.com/office/drawing/2014/main" id="{75F551A5-81C3-0340-A2FC-5480DF9B2A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7" name="Picture 6">
            <a:extLst>
              <a:ext uri="{FF2B5EF4-FFF2-40B4-BE49-F238E27FC236}">
                <a16:creationId xmlns:a16="http://schemas.microsoft.com/office/drawing/2014/main" id="{1EEB7D52-C622-1F42-A78E-9B0CC4007B36}"/>
              </a:ext>
            </a:extLst>
          </p:cNvPr>
          <p:cNvPicPr>
            <a:picLocks noChangeAspect="1"/>
          </p:cNvPicPr>
          <p:nvPr/>
        </p:nvPicPr>
        <p:blipFill>
          <a:blip r:embed="rId4"/>
          <a:stretch>
            <a:fillRect/>
          </a:stretch>
        </p:blipFill>
        <p:spPr>
          <a:xfrm>
            <a:off x="6761557" y="798053"/>
            <a:ext cx="4126289" cy="6059947"/>
          </a:xfrm>
          <a:prstGeom prst="rect">
            <a:avLst/>
          </a:prstGeom>
        </p:spPr>
      </p:pic>
      <p:sp>
        <p:nvSpPr>
          <p:cNvPr id="3" name="Title 2">
            <a:extLst>
              <a:ext uri="{FF2B5EF4-FFF2-40B4-BE49-F238E27FC236}">
                <a16:creationId xmlns:a16="http://schemas.microsoft.com/office/drawing/2014/main" id="{4F68F7ED-2176-0540-AA0A-6B7E7B274859}"/>
              </a:ext>
            </a:extLst>
          </p:cNvPr>
          <p:cNvSpPr>
            <a:spLocks noGrp="1"/>
          </p:cNvSpPr>
          <p:nvPr>
            <p:ph type="title"/>
          </p:nvPr>
        </p:nvSpPr>
        <p:spPr/>
        <p:txBody>
          <a:bodyPr/>
          <a:lstStyle/>
          <a:p>
            <a:r>
              <a:rPr lang="en-GB" dirty="0"/>
              <a:t>Do girls and boys have the same right to good health where you live and in our country? </a:t>
            </a:r>
            <a:endParaRPr lang="en-SE" dirty="0"/>
          </a:p>
        </p:txBody>
      </p:sp>
      <p:sp>
        <p:nvSpPr>
          <p:cNvPr id="10" name="Title 19">
            <a:extLst>
              <a:ext uri="{FF2B5EF4-FFF2-40B4-BE49-F238E27FC236}">
                <a16:creationId xmlns:a16="http://schemas.microsoft.com/office/drawing/2014/main" id="{96D25C74-053C-9141-A729-77D9B7D71EDA}"/>
              </a:ext>
            </a:extLst>
          </p:cNvPr>
          <p:cNvSpPr txBox="1">
            <a:spLocks/>
          </p:cNvSpPr>
          <p:nvPr/>
        </p:nvSpPr>
        <p:spPr>
          <a:xfrm>
            <a:off x="1271232" y="2354849"/>
            <a:ext cx="5257799" cy="172878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baseline="0">
                <a:solidFill>
                  <a:schemeClr val="tx1"/>
                </a:solidFill>
                <a:latin typeface="+mj-lt"/>
                <a:ea typeface="+mj-ea"/>
                <a:cs typeface="+mj-cs"/>
              </a:defRPr>
            </a:lvl1pPr>
          </a:lstStyle>
          <a:p>
            <a:r>
              <a:rPr lang="en-GB" b="1" dirty="0"/>
              <a:t>Do girls and boys have the same right to good health where you live and in our country? </a:t>
            </a:r>
            <a:endParaRPr lang="en-SE" dirty="0"/>
          </a:p>
        </p:txBody>
      </p:sp>
      <p:sp>
        <p:nvSpPr>
          <p:cNvPr id="5" name="TextBox 4">
            <a:extLst>
              <a:ext uri="{FF2B5EF4-FFF2-40B4-BE49-F238E27FC236}">
                <a16:creationId xmlns:a16="http://schemas.microsoft.com/office/drawing/2014/main" id="{20F5453F-E432-9946-B8A9-27CF0B3B02E9}"/>
              </a:ext>
            </a:extLst>
          </p:cNvPr>
          <p:cNvSpPr txBox="1"/>
          <p:nvPr/>
        </p:nvSpPr>
        <p:spPr>
          <a:xfrm>
            <a:off x="1113183" y="1451113"/>
            <a:ext cx="179022" cy="1668149"/>
          </a:xfrm>
          <a:prstGeom prst="rect">
            <a:avLst/>
          </a:prstGeom>
          <a:noFill/>
        </p:spPr>
        <p:txBody>
          <a:bodyPr wrap="none" rtlCol="0">
            <a:spAutoFit/>
          </a:bodyPr>
          <a:lstStyle/>
          <a:p>
            <a:r>
              <a:rPr lang="en-GB" dirty="0"/>
              <a:t>Do girls and boys have the same right to good health where you live and in our country? </a:t>
            </a:r>
            <a:endParaRPr lang="en-SE" dirty="0"/>
          </a:p>
        </p:txBody>
      </p:sp>
      <p:sp>
        <p:nvSpPr>
          <p:cNvPr id="11" name="Title 2">
            <a:extLst>
              <a:ext uri="{FF2B5EF4-FFF2-40B4-BE49-F238E27FC236}">
                <a16:creationId xmlns:a16="http://schemas.microsoft.com/office/drawing/2014/main" id="{8EFBEBEF-056F-6741-8DC1-F29869C3D430}"/>
              </a:ext>
            </a:extLst>
          </p:cNvPr>
          <p:cNvSpPr txBox="1">
            <a:spLocks/>
          </p:cNvSpPr>
          <p:nvPr/>
        </p:nvSpPr>
        <p:spPr>
          <a:xfrm>
            <a:off x="1304154" y="2168013"/>
            <a:ext cx="4825753" cy="172878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baseline="0">
                <a:solidFill>
                  <a:schemeClr val="tx1"/>
                </a:solidFill>
                <a:latin typeface="+mj-lt"/>
                <a:ea typeface="+mj-ea"/>
                <a:cs typeface="+mj-cs"/>
              </a:defRPr>
            </a:lvl1pPr>
          </a:lstStyle>
          <a:p>
            <a:r>
              <a:rPr lang="en-SE" b="1" dirty="0"/>
              <a:t>Do girls and boys have the same right to good health where you live and in our country? </a:t>
            </a:r>
            <a:br>
              <a:rPr lang="en-SE" dirty="0"/>
            </a:br>
            <a:endParaRPr lang="en-SE" dirty="0"/>
          </a:p>
        </p:txBody>
      </p:sp>
    </p:spTree>
    <p:extLst>
      <p:ext uri="{BB962C8B-B14F-4D97-AF65-F5344CB8AC3E}">
        <p14:creationId xmlns:p14="http://schemas.microsoft.com/office/powerpoint/2010/main" val="210123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9">
            <a:extLst>
              <a:ext uri="{FF2B5EF4-FFF2-40B4-BE49-F238E27FC236}">
                <a16:creationId xmlns:a16="http://schemas.microsoft.com/office/drawing/2014/main" id="{D4677F30-2B85-EA40-99E7-CF4BBBD81061}"/>
              </a:ext>
            </a:extLst>
          </p:cNvPr>
          <p:cNvSpPr>
            <a:spLocks noGrp="1"/>
          </p:cNvSpPr>
          <p:nvPr>
            <p:ph type="title"/>
          </p:nvPr>
        </p:nvSpPr>
        <p:spPr>
          <a:xfrm>
            <a:off x="810398" y="166005"/>
            <a:ext cx="4347515" cy="1728787"/>
          </a:xfrm>
        </p:spPr>
        <p:txBody>
          <a:bodyPr>
            <a:normAutofit/>
          </a:bodyPr>
          <a:lstStyle/>
          <a:p>
            <a:r>
              <a:rPr lang="fr-FR" b="1" dirty="0"/>
              <a:t>Group Dialogue</a:t>
            </a:r>
            <a:endParaRPr lang="sv-SE" b="1" dirty="0"/>
          </a:p>
        </p:txBody>
      </p:sp>
      <p:sp>
        <p:nvSpPr>
          <p:cNvPr id="17" name="Text Placeholder 9">
            <a:extLst>
              <a:ext uri="{FF2B5EF4-FFF2-40B4-BE49-F238E27FC236}">
                <a16:creationId xmlns:a16="http://schemas.microsoft.com/office/drawing/2014/main" id="{138EB4CD-8F77-9F44-AC22-00EEF9239275}"/>
              </a:ext>
            </a:extLst>
          </p:cNvPr>
          <p:cNvSpPr>
            <a:spLocks noGrp="1"/>
          </p:cNvSpPr>
          <p:nvPr>
            <p:ph type="body" sz="quarter" idx="18"/>
          </p:nvPr>
        </p:nvSpPr>
        <p:spPr>
          <a:xfrm>
            <a:off x="810398" y="1628709"/>
            <a:ext cx="4611266" cy="3168649"/>
          </a:xfrm>
        </p:spPr>
        <p:txBody>
          <a:bodyPr/>
          <a:lstStyle/>
          <a:p>
            <a:pPr marL="0" indent="0">
              <a:buNone/>
            </a:pPr>
            <a:r>
              <a:rPr lang="sv-SE" sz="2200" b="1" dirty="0" err="1"/>
              <a:t>What’s</a:t>
            </a:r>
            <a:r>
              <a:rPr lang="sv-SE" sz="2200" b="1" dirty="0"/>
              <a:t> it like </a:t>
            </a:r>
            <a:r>
              <a:rPr lang="sv-SE" sz="2200" b="1" dirty="0" err="1"/>
              <a:t>where</a:t>
            </a:r>
            <a:r>
              <a:rPr lang="sv-SE" sz="2200" b="1" dirty="0"/>
              <a:t> </a:t>
            </a:r>
            <a:r>
              <a:rPr lang="sv-SE" sz="2200" b="1" dirty="0" err="1"/>
              <a:t>you</a:t>
            </a:r>
            <a:r>
              <a:rPr lang="sv-SE" sz="2200" b="1" dirty="0"/>
              <a:t> live? </a:t>
            </a:r>
          </a:p>
          <a:p>
            <a:r>
              <a:rPr lang="sv-SE" sz="2200" dirty="0"/>
              <a:t>Do boys and </a:t>
            </a:r>
            <a:r>
              <a:rPr lang="sv-SE" sz="2200" dirty="0" err="1"/>
              <a:t>girls</a:t>
            </a:r>
            <a:r>
              <a:rPr lang="sv-SE" sz="2200" dirty="0"/>
              <a:t> </a:t>
            </a:r>
            <a:r>
              <a:rPr lang="sv-SE" sz="2200" dirty="0" err="1"/>
              <a:t>have</a:t>
            </a:r>
            <a:r>
              <a:rPr lang="sv-SE" sz="2200" dirty="0"/>
              <a:t> the same </a:t>
            </a:r>
            <a:r>
              <a:rPr lang="sv-SE" sz="2200" dirty="0" err="1"/>
              <a:t>rights</a:t>
            </a:r>
            <a:r>
              <a:rPr lang="sv-SE" sz="2200" dirty="0"/>
              <a:t>?</a:t>
            </a:r>
          </a:p>
          <a:p>
            <a:r>
              <a:rPr lang="sv-SE" sz="2200" dirty="0"/>
              <a:t>If the </a:t>
            </a:r>
            <a:r>
              <a:rPr lang="sv-SE" sz="2200" dirty="0" err="1"/>
              <a:t>answer</a:t>
            </a:r>
            <a:r>
              <a:rPr lang="sv-SE" sz="2200" dirty="0"/>
              <a:t> is no, </a:t>
            </a:r>
            <a:r>
              <a:rPr lang="sv-SE" sz="2200" dirty="0" err="1"/>
              <a:t>what</a:t>
            </a:r>
            <a:r>
              <a:rPr lang="sv-SE" sz="2200" dirty="0"/>
              <a:t> </a:t>
            </a:r>
            <a:r>
              <a:rPr lang="sv-SE" sz="2200" dirty="0" err="1"/>
              <a:t>are</a:t>
            </a:r>
            <a:r>
              <a:rPr lang="sv-SE" sz="2200" dirty="0"/>
              <a:t> the </a:t>
            </a:r>
            <a:r>
              <a:rPr lang="sv-SE" sz="2200" dirty="0" err="1"/>
              <a:t>most</a:t>
            </a:r>
            <a:r>
              <a:rPr lang="sv-SE" sz="2200" dirty="0"/>
              <a:t> common </a:t>
            </a:r>
            <a:r>
              <a:rPr lang="sv-SE" sz="2200" dirty="0" err="1"/>
              <a:t>violations</a:t>
            </a:r>
            <a:r>
              <a:rPr lang="sv-SE" sz="2200" dirty="0"/>
              <a:t> </a:t>
            </a:r>
            <a:r>
              <a:rPr lang="sv-SE" sz="2200" dirty="0" err="1"/>
              <a:t>of</a:t>
            </a:r>
            <a:r>
              <a:rPr lang="sv-SE" sz="2200" dirty="0"/>
              <a:t> </a:t>
            </a:r>
            <a:r>
              <a:rPr lang="sv-SE" sz="2200" dirty="0" err="1"/>
              <a:t>girls</a:t>
            </a:r>
            <a:r>
              <a:rPr lang="sv-SE" sz="2200" dirty="0"/>
              <a:t>’ </a:t>
            </a:r>
            <a:r>
              <a:rPr lang="sv-SE" sz="2200" dirty="0" err="1"/>
              <a:t>rights</a:t>
            </a:r>
            <a:r>
              <a:rPr lang="sv-SE" sz="2200" dirty="0"/>
              <a:t>?</a:t>
            </a:r>
          </a:p>
          <a:p>
            <a:r>
              <a:rPr lang="sv-SE" sz="2200" dirty="0" err="1"/>
              <a:t>What</a:t>
            </a:r>
            <a:r>
              <a:rPr lang="sv-SE" sz="2200" dirty="0"/>
              <a:t> is the best </a:t>
            </a:r>
            <a:r>
              <a:rPr lang="sv-SE" sz="2200" dirty="0" err="1"/>
              <a:t>thing</a:t>
            </a:r>
            <a:r>
              <a:rPr lang="sv-SE" sz="2200" dirty="0"/>
              <a:t> </a:t>
            </a:r>
            <a:r>
              <a:rPr lang="sv-SE" sz="2200" dirty="0" err="1"/>
              <a:t>about</a:t>
            </a:r>
            <a:r>
              <a:rPr lang="sv-SE" sz="2200" dirty="0"/>
              <a:t> </a:t>
            </a:r>
            <a:r>
              <a:rPr lang="sv-SE" sz="2200" dirty="0" err="1"/>
              <a:t>being</a:t>
            </a:r>
            <a:r>
              <a:rPr lang="sv-SE" sz="2200" dirty="0"/>
              <a:t> a </a:t>
            </a:r>
            <a:r>
              <a:rPr lang="sv-SE" sz="2200" dirty="0" err="1"/>
              <a:t>girl</a:t>
            </a:r>
            <a:r>
              <a:rPr lang="sv-SE" sz="2200" dirty="0"/>
              <a:t> </a:t>
            </a:r>
            <a:r>
              <a:rPr lang="sv-SE" sz="2200" dirty="0" err="1"/>
              <a:t>where</a:t>
            </a:r>
            <a:r>
              <a:rPr lang="sv-SE" sz="2200" dirty="0"/>
              <a:t> </a:t>
            </a:r>
            <a:r>
              <a:rPr lang="sv-SE" sz="2200" dirty="0" err="1"/>
              <a:t>you</a:t>
            </a:r>
            <a:r>
              <a:rPr lang="sv-SE" sz="2200" dirty="0"/>
              <a:t> live?</a:t>
            </a:r>
          </a:p>
          <a:p>
            <a:r>
              <a:rPr lang="sv-SE" sz="2200" dirty="0" err="1"/>
              <a:t>What</a:t>
            </a:r>
            <a:r>
              <a:rPr lang="sv-SE" sz="2200" dirty="0"/>
              <a:t> is the </a:t>
            </a:r>
            <a:r>
              <a:rPr lang="sv-SE" sz="2200" dirty="0" err="1"/>
              <a:t>hardest</a:t>
            </a:r>
            <a:r>
              <a:rPr lang="sv-SE" sz="2200" dirty="0"/>
              <a:t> </a:t>
            </a:r>
            <a:r>
              <a:rPr lang="sv-SE" sz="2200" dirty="0" err="1"/>
              <a:t>thing</a:t>
            </a:r>
            <a:r>
              <a:rPr lang="sv-SE" sz="2200" dirty="0"/>
              <a:t> </a:t>
            </a:r>
            <a:r>
              <a:rPr lang="sv-SE" sz="2200" dirty="0" err="1"/>
              <a:t>about</a:t>
            </a:r>
            <a:r>
              <a:rPr lang="sv-SE" sz="2200" dirty="0"/>
              <a:t> </a:t>
            </a:r>
            <a:r>
              <a:rPr lang="sv-SE" sz="2200" dirty="0" err="1"/>
              <a:t>being</a:t>
            </a:r>
            <a:r>
              <a:rPr lang="sv-SE" sz="2200" dirty="0"/>
              <a:t> a </a:t>
            </a:r>
            <a:r>
              <a:rPr lang="sv-SE" sz="2200" dirty="0" err="1"/>
              <a:t>girl</a:t>
            </a:r>
            <a:r>
              <a:rPr lang="sv-SE" sz="2200" dirty="0"/>
              <a:t> </a:t>
            </a:r>
            <a:r>
              <a:rPr lang="sv-SE" sz="2200" dirty="0" err="1"/>
              <a:t>where</a:t>
            </a:r>
            <a:r>
              <a:rPr lang="sv-SE" sz="2200" dirty="0"/>
              <a:t> </a:t>
            </a:r>
            <a:r>
              <a:rPr lang="sv-SE" sz="2200" dirty="0" err="1"/>
              <a:t>you</a:t>
            </a:r>
            <a:r>
              <a:rPr lang="sv-SE" sz="2200" dirty="0"/>
              <a:t> live?</a:t>
            </a:r>
          </a:p>
          <a:p>
            <a:endParaRPr lang="sv-SE" sz="2200" dirty="0"/>
          </a:p>
        </p:txBody>
      </p:sp>
      <p:sp>
        <p:nvSpPr>
          <p:cNvPr id="23" name="Rectangle 22">
            <a:extLst>
              <a:ext uri="{FF2B5EF4-FFF2-40B4-BE49-F238E27FC236}">
                <a16:creationId xmlns:a16="http://schemas.microsoft.com/office/drawing/2014/main" id="{5F1C0715-6281-5F47-8C81-99B33ABAD61D}"/>
              </a:ext>
            </a:extLst>
          </p:cNvPr>
          <p:cNvSpPr/>
          <p:nvPr/>
        </p:nvSpPr>
        <p:spPr>
          <a:xfrm>
            <a:off x="6096000" y="0"/>
            <a:ext cx="6096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9">
            <a:extLst>
              <a:ext uri="{FF2B5EF4-FFF2-40B4-BE49-F238E27FC236}">
                <a16:creationId xmlns:a16="http://schemas.microsoft.com/office/drawing/2014/main" id="{53E84FCC-1EA9-F14B-A7AF-95E858EDDC54}"/>
              </a:ext>
            </a:extLst>
          </p:cNvPr>
          <p:cNvSpPr>
            <a:spLocks noGrp="1"/>
          </p:cNvSpPr>
          <p:nvPr>
            <p:ph type="body" sz="quarter" idx="18"/>
          </p:nvPr>
        </p:nvSpPr>
        <p:spPr>
          <a:xfrm>
            <a:off x="6906398" y="1628709"/>
            <a:ext cx="4600476" cy="3168649"/>
          </a:xfrm>
        </p:spPr>
        <p:txBody>
          <a:bodyPr/>
          <a:lstStyle/>
          <a:p>
            <a:pPr marL="0" indent="0">
              <a:buNone/>
            </a:pPr>
            <a:r>
              <a:rPr lang="sv-SE" sz="2200" b="1" dirty="0" err="1"/>
              <a:t>What</a:t>
            </a:r>
            <a:r>
              <a:rPr lang="sv-SE" sz="2200" b="1" dirty="0"/>
              <a:t> </a:t>
            </a:r>
            <a:r>
              <a:rPr lang="sv-SE" sz="2200" b="1" dirty="0" err="1"/>
              <a:t>changes</a:t>
            </a:r>
            <a:r>
              <a:rPr lang="sv-SE" sz="2200" b="1" dirty="0"/>
              <a:t> </a:t>
            </a:r>
            <a:r>
              <a:rPr lang="sv-SE" sz="2200" b="1" dirty="0" err="1"/>
              <a:t>needs</a:t>
            </a:r>
            <a:r>
              <a:rPr lang="sv-SE" sz="2200" b="1" dirty="0"/>
              <a:t> to </a:t>
            </a:r>
            <a:r>
              <a:rPr lang="sv-SE" sz="2200" b="1" dirty="0" err="1"/>
              <a:t>happen</a:t>
            </a:r>
            <a:r>
              <a:rPr lang="sv-SE" sz="2200" b="1" dirty="0"/>
              <a:t> </a:t>
            </a:r>
            <a:r>
              <a:rPr lang="sv-SE" sz="2200" b="1" dirty="0" err="1"/>
              <a:t>where</a:t>
            </a:r>
            <a:r>
              <a:rPr lang="sv-SE" sz="2200" b="1" dirty="0"/>
              <a:t> </a:t>
            </a:r>
            <a:r>
              <a:rPr lang="sv-SE" sz="2200" b="1" dirty="0" err="1"/>
              <a:t>you</a:t>
            </a:r>
            <a:r>
              <a:rPr lang="sv-SE" sz="2200" b="1" dirty="0"/>
              <a:t> live for </a:t>
            </a:r>
            <a:r>
              <a:rPr lang="sv-SE" sz="2200" b="1" dirty="0" err="1"/>
              <a:t>life</a:t>
            </a:r>
            <a:r>
              <a:rPr lang="sv-SE" sz="2200" b="1" dirty="0"/>
              <a:t> to </a:t>
            </a:r>
            <a:r>
              <a:rPr lang="sv-SE" sz="2200" b="1" dirty="0" err="1"/>
              <a:t>improve</a:t>
            </a:r>
            <a:r>
              <a:rPr lang="sv-SE" sz="2200" b="1" dirty="0"/>
              <a:t> for </a:t>
            </a:r>
            <a:r>
              <a:rPr lang="sv-SE" sz="2200" b="1" dirty="0" err="1"/>
              <a:t>children</a:t>
            </a:r>
            <a:r>
              <a:rPr lang="sv-SE" sz="2200" b="1" dirty="0"/>
              <a:t>? </a:t>
            </a:r>
          </a:p>
          <a:p>
            <a:r>
              <a:rPr lang="sv-SE" sz="2200" dirty="0"/>
              <a:t>Do different </a:t>
            </a:r>
            <a:r>
              <a:rPr lang="sv-SE" sz="2200" dirty="0" err="1"/>
              <a:t>things</a:t>
            </a:r>
            <a:r>
              <a:rPr lang="sv-SE" sz="2200" dirty="0"/>
              <a:t> </a:t>
            </a:r>
            <a:r>
              <a:rPr lang="sv-SE" sz="2200" dirty="0" err="1"/>
              <a:t>need</a:t>
            </a:r>
            <a:r>
              <a:rPr lang="sv-SE" sz="2200" dirty="0"/>
              <a:t> to </a:t>
            </a:r>
            <a:r>
              <a:rPr lang="sv-SE" sz="2200" dirty="0" err="1"/>
              <a:t>change</a:t>
            </a:r>
            <a:r>
              <a:rPr lang="sv-SE" sz="2200" dirty="0"/>
              <a:t> for </a:t>
            </a:r>
            <a:r>
              <a:rPr lang="sv-SE" sz="2200" dirty="0" err="1"/>
              <a:t>girls</a:t>
            </a:r>
            <a:r>
              <a:rPr lang="sv-SE" sz="2200" dirty="0"/>
              <a:t> </a:t>
            </a:r>
            <a:r>
              <a:rPr lang="sv-SE" sz="2200" dirty="0" err="1"/>
              <a:t>versus</a:t>
            </a:r>
            <a:r>
              <a:rPr lang="sv-SE" sz="2200" dirty="0"/>
              <a:t> boys?</a:t>
            </a:r>
          </a:p>
          <a:p>
            <a:r>
              <a:rPr lang="sv-SE" sz="2200" dirty="0" err="1"/>
              <a:t>What</a:t>
            </a:r>
            <a:r>
              <a:rPr lang="sv-SE" sz="2200" dirty="0"/>
              <a:t> </a:t>
            </a:r>
            <a:r>
              <a:rPr lang="sv-SE" sz="2200" dirty="0" err="1"/>
              <a:t>would</a:t>
            </a:r>
            <a:r>
              <a:rPr lang="sv-SE" sz="2200" dirty="0"/>
              <a:t> </a:t>
            </a:r>
            <a:r>
              <a:rPr lang="sv-SE" sz="2200" dirty="0" err="1"/>
              <a:t>you</a:t>
            </a:r>
            <a:r>
              <a:rPr lang="sv-SE" sz="2200" dirty="0"/>
              <a:t> do </a:t>
            </a:r>
            <a:r>
              <a:rPr lang="sv-SE" sz="2200" dirty="0" err="1"/>
              <a:t>first</a:t>
            </a:r>
            <a:r>
              <a:rPr lang="sv-SE" sz="2200" dirty="0"/>
              <a:t> to </a:t>
            </a:r>
            <a:r>
              <a:rPr lang="sv-SE" sz="2200" dirty="0" err="1"/>
              <a:t>bring</a:t>
            </a:r>
            <a:r>
              <a:rPr lang="sv-SE" sz="2200" dirty="0"/>
              <a:t> </a:t>
            </a:r>
            <a:r>
              <a:rPr lang="sv-SE" sz="2200" dirty="0" err="1"/>
              <a:t>about</a:t>
            </a:r>
            <a:r>
              <a:rPr lang="sv-SE" sz="2200" dirty="0"/>
              <a:t> </a:t>
            </a:r>
            <a:r>
              <a:rPr lang="sv-SE" sz="2200" dirty="0" err="1"/>
              <a:t>change</a:t>
            </a:r>
            <a:r>
              <a:rPr lang="sv-SE" sz="2200" dirty="0"/>
              <a:t>?</a:t>
            </a:r>
          </a:p>
          <a:p>
            <a:pPr marL="0" indent="0">
              <a:buNone/>
            </a:pPr>
            <a:endParaRPr lang="sv-SE" sz="2200" dirty="0"/>
          </a:p>
        </p:txBody>
      </p:sp>
    </p:spTree>
    <p:extLst>
      <p:ext uri="{BB962C8B-B14F-4D97-AF65-F5344CB8AC3E}">
        <p14:creationId xmlns:p14="http://schemas.microsoft.com/office/powerpoint/2010/main" val="2884855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838800"/>
            <a:ext cx="4601307" cy="1728787"/>
          </a:xfrm>
        </p:spPr>
        <p:txBody>
          <a:bodyPr/>
          <a:lstStyle/>
          <a:p>
            <a:r>
              <a:rPr lang="fr-FR" b="1" dirty="0"/>
              <a:t>5 minute break </a:t>
            </a:r>
            <a:endParaRPr lang="sv-SE" dirty="0"/>
          </a:p>
        </p:txBody>
      </p:sp>
      <p:pic>
        <p:nvPicPr>
          <p:cNvPr id="8" name="Picture Placeholder 7">
            <a:extLst>
              <a:ext uri="{FF2B5EF4-FFF2-40B4-BE49-F238E27FC236}">
                <a16:creationId xmlns:a16="http://schemas.microsoft.com/office/drawing/2014/main" id="{FEF9DC39-76C1-4F41-8C44-B3C75FCCFFF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412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838800"/>
            <a:ext cx="3569676" cy="1728787"/>
          </a:xfrm>
        </p:spPr>
        <p:txBody>
          <a:bodyPr>
            <a:normAutofit/>
          </a:bodyPr>
          <a:lstStyle/>
          <a:p>
            <a:r>
              <a:rPr lang="sv-SE" b="1" dirty="0" err="1"/>
              <a:t>Create</a:t>
            </a:r>
            <a:r>
              <a:rPr lang="sv-SE" b="1" dirty="0"/>
              <a:t> </a:t>
            </a:r>
            <a:r>
              <a:rPr lang="sv-SE" b="1" dirty="0" err="1"/>
              <a:t>messages</a:t>
            </a:r>
            <a:r>
              <a:rPr lang="sv-SE" b="1" dirty="0"/>
              <a:t> for </a:t>
            </a:r>
            <a:r>
              <a:rPr lang="sv-SE" b="1" dirty="0" err="1"/>
              <a:t>change</a:t>
            </a:r>
            <a:endParaRPr lang="sv-SE" b="1"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3" y="2478937"/>
            <a:ext cx="4284056" cy="3168649"/>
          </a:xfrm>
        </p:spPr>
        <p:txBody>
          <a:bodyPr/>
          <a:lstStyle/>
          <a:p>
            <a:r>
              <a:rPr lang="sv-SE" sz="2200" dirty="0" err="1"/>
              <a:t>Use</a:t>
            </a:r>
            <a:r>
              <a:rPr lang="sv-SE" sz="2200" dirty="0"/>
              <a:t> </a:t>
            </a:r>
            <a:r>
              <a:rPr lang="sv-SE" sz="2200" dirty="0" err="1"/>
              <a:t>your</a:t>
            </a:r>
            <a:r>
              <a:rPr lang="sv-SE" sz="2200" dirty="0"/>
              <a:t> </a:t>
            </a:r>
            <a:r>
              <a:rPr lang="sv-SE" sz="2200" dirty="0" err="1"/>
              <a:t>imagination</a:t>
            </a:r>
            <a:r>
              <a:rPr lang="sv-SE" sz="2200" dirty="0"/>
              <a:t> and </a:t>
            </a:r>
            <a:r>
              <a:rPr lang="sv-SE" sz="2200" dirty="0" err="1"/>
              <a:t>creativity</a:t>
            </a:r>
            <a:r>
              <a:rPr lang="sv-SE" sz="2200" dirty="0"/>
              <a:t>.</a:t>
            </a:r>
          </a:p>
          <a:p>
            <a:r>
              <a:rPr lang="sv-SE" sz="2200" dirty="0"/>
              <a:t>Draw and </a:t>
            </a:r>
            <a:r>
              <a:rPr lang="sv-SE" sz="2200" dirty="0" err="1"/>
              <a:t>paint</a:t>
            </a:r>
            <a:r>
              <a:rPr lang="sv-SE" sz="2200" dirty="0"/>
              <a:t> posters.</a:t>
            </a:r>
          </a:p>
          <a:p>
            <a:r>
              <a:rPr lang="sv-SE" sz="2200" dirty="0" err="1"/>
              <a:t>Write</a:t>
            </a:r>
            <a:r>
              <a:rPr lang="sv-SE" sz="2200" dirty="0"/>
              <a:t> and </a:t>
            </a:r>
            <a:r>
              <a:rPr lang="sv-SE" sz="2200" dirty="0" err="1"/>
              <a:t>perform</a:t>
            </a:r>
            <a:r>
              <a:rPr lang="sv-SE" sz="2200" dirty="0"/>
              <a:t> </a:t>
            </a:r>
            <a:r>
              <a:rPr lang="sv-SE" sz="2200" dirty="0" err="1"/>
              <a:t>sketches</a:t>
            </a:r>
            <a:r>
              <a:rPr lang="sv-SE" sz="2200" dirty="0"/>
              <a:t> and </a:t>
            </a:r>
            <a:r>
              <a:rPr lang="sv-SE" sz="2200" dirty="0" err="1"/>
              <a:t>scenes</a:t>
            </a:r>
            <a:r>
              <a:rPr lang="sv-SE" sz="2200" dirty="0"/>
              <a:t>.</a:t>
            </a:r>
          </a:p>
          <a:p>
            <a:r>
              <a:rPr lang="sv-SE" sz="2200" dirty="0" err="1"/>
              <a:t>Write</a:t>
            </a:r>
            <a:r>
              <a:rPr lang="sv-SE" sz="2200" dirty="0"/>
              <a:t> and </a:t>
            </a:r>
            <a:r>
              <a:rPr lang="sv-SE" sz="2200" dirty="0" err="1"/>
              <a:t>give</a:t>
            </a:r>
            <a:r>
              <a:rPr lang="sv-SE" sz="2200" dirty="0"/>
              <a:t> </a:t>
            </a:r>
            <a:r>
              <a:rPr lang="sv-SE" sz="2200" dirty="0" err="1"/>
              <a:t>speeches</a:t>
            </a:r>
            <a:r>
              <a:rPr lang="sv-SE" sz="2200" dirty="0"/>
              <a:t>.</a:t>
            </a:r>
          </a:p>
          <a:p>
            <a:r>
              <a:rPr lang="sv-SE" sz="2200" dirty="0" err="1"/>
              <a:t>Create</a:t>
            </a:r>
            <a:r>
              <a:rPr lang="sv-SE" sz="2200" dirty="0"/>
              <a:t> social media posts.</a:t>
            </a:r>
          </a:p>
          <a:p>
            <a:r>
              <a:rPr lang="sv-SE" sz="2200" dirty="0" err="1"/>
              <a:t>Other</a:t>
            </a:r>
            <a:r>
              <a:rPr lang="sv-SE" sz="2200" dirty="0"/>
              <a:t> </a:t>
            </a:r>
            <a:r>
              <a:rPr lang="sv-SE" sz="2200" dirty="0" err="1"/>
              <a:t>ideas</a:t>
            </a:r>
            <a:r>
              <a:rPr lang="sv-SE" sz="2200" dirty="0"/>
              <a:t>?</a:t>
            </a:r>
          </a:p>
          <a:p>
            <a:endParaRPr lang="sv-SE" sz="2200" dirty="0" err="1"/>
          </a:p>
        </p:txBody>
      </p:sp>
      <p:pic>
        <p:nvPicPr>
          <p:cNvPr id="14" name="Picture 13">
            <a:extLst>
              <a:ext uri="{FF2B5EF4-FFF2-40B4-BE49-F238E27FC236}">
                <a16:creationId xmlns:a16="http://schemas.microsoft.com/office/drawing/2014/main" id="{720A486F-322C-9042-B2E6-1DB84578BB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4573065"/>
            <a:ext cx="2778678" cy="1783154"/>
          </a:xfrm>
          <a:prstGeom prst="rect">
            <a:avLst/>
          </a:prstGeom>
        </p:spPr>
      </p:pic>
      <p:pic>
        <p:nvPicPr>
          <p:cNvPr id="16" name="Picture 15">
            <a:extLst>
              <a:ext uri="{FF2B5EF4-FFF2-40B4-BE49-F238E27FC236}">
                <a16:creationId xmlns:a16="http://schemas.microsoft.com/office/drawing/2014/main" id="{CBBDD92D-92D2-AA42-996E-5FA92B99F1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35"/>
          <a:stretch/>
        </p:blipFill>
        <p:spPr>
          <a:xfrm>
            <a:off x="6064181" y="2602701"/>
            <a:ext cx="2810496" cy="1827363"/>
          </a:xfrm>
          <a:prstGeom prst="rect">
            <a:avLst/>
          </a:prstGeom>
        </p:spPr>
      </p:pic>
      <p:pic>
        <p:nvPicPr>
          <p:cNvPr id="18" name="Picture 17">
            <a:extLst>
              <a:ext uri="{FF2B5EF4-FFF2-40B4-BE49-F238E27FC236}">
                <a16:creationId xmlns:a16="http://schemas.microsoft.com/office/drawing/2014/main" id="{FF8ECE72-D51A-F54F-8278-8506C9874E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53964" y="2621954"/>
            <a:ext cx="2769901" cy="1827363"/>
          </a:xfrm>
          <a:prstGeom prst="rect">
            <a:avLst/>
          </a:prstGeom>
        </p:spPr>
      </p:pic>
      <p:pic>
        <p:nvPicPr>
          <p:cNvPr id="20" name="Picture 19">
            <a:extLst>
              <a:ext uri="{FF2B5EF4-FFF2-40B4-BE49-F238E27FC236}">
                <a16:creationId xmlns:a16="http://schemas.microsoft.com/office/drawing/2014/main" id="{8285C4F6-DDA3-5443-B391-94305731FE9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53964" y="4573065"/>
            <a:ext cx="2810494" cy="1783154"/>
          </a:xfrm>
          <a:prstGeom prst="rect">
            <a:avLst/>
          </a:prstGeom>
        </p:spPr>
      </p:pic>
      <p:pic>
        <p:nvPicPr>
          <p:cNvPr id="22" name="Picture 21">
            <a:extLst>
              <a:ext uri="{FF2B5EF4-FFF2-40B4-BE49-F238E27FC236}">
                <a16:creationId xmlns:a16="http://schemas.microsoft.com/office/drawing/2014/main" id="{1D0A7E37-CE7A-0E46-AC59-E9B8DA63C24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053964" y="617517"/>
            <a:ext cx="2769901" cy="1881730"/>
          </a:xfrm>
          <a:prstGeom prst="rect">
            <a:avLst/>
          </a:prstGeom>
        </p:spPr>
      </p:pic>
      <p:pic>
        <p:nvPicPr>
          <p:cNvPr id="26" name="Picture 25">
            <a:extLst>
              <a:ext uri="{FF2B5EF4-FFF2-40B4-BE49-F238E27FC236}">
                <a16:creationId xmlns:a16="http://schemas.microsoft.com/office/drawing/2014/main" id="{3825E8AE-9C19-4D4E-ABCD-253900132B0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96000" y="617517"/>
            <a:ext cx="2769902" cy="1877322"/>
          </a:xfrm>
          <a:prstGeom prst="rect">
            <a:avLst/>
          </a:prstGeom>
        </p:spPr>
      </p:pic>
    </p:spTree>
    <p:extLst>
      <p:ext uri="{BB962C8B-B14F-4D97-AF65-F5344CB8AC3E}">
        <p14:creationId xmlns:p14="http://schemas.microsoft.com/office/powerpoint/2010/main" val="680438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32CD91-39F3-7C40-B458-C060D4178AF7}"/>
              </a:ext>
            </a:extLst>
          </p:cNvPr>
          <p:cNvSpPr/>
          <p:nvPr/>
        </p:nvSpPr>
        <p:spPr>
          <a:xfrm>
            <a:off x="0" y="0"/>
            <a:ext cx="12192000" cy="6858000"/>
          </a:xfrm>
          <a:prstGeom prst="rect">
            <a:avLst/>
          </a:prstGeom>
          <a:solidFill>
            <a:srgbClr val="FF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15EA2C7-E6AD-2A4C-9109-E1F9D33D3CD1}"/>
              </a:ext>
            </a:extLst>
          </p:cNvPr>
          <p:cNvSpPr>
            <a:spLocks noGrp="1"/>
          </p:cNvSpPr>
          <p:nvPr>
            <p:ph type="title"/>
          </p:nvPr>
        </p:nvSpPr>
        <p:spPr>
          <a:xfrm>
            <a:off x="838200" y="2103437"/>
            <a:ext cx="10515600" cy="1325563"/>
          </a:xfrm>
        </p:spPr>
        <p:txBody>
          <a:bodyPr/>
          <a:lstStyle/>
          <a:p>
            <a:r>
              <a:rPr lang="en-SE" b="1" dirty="0"/>
              <a:t>Present your ideas and suggestions</a:t>
            </a:r>
            <a:endParaRPr lang="en-SE" dirty="0"/>
          </a:p>
        </p:txBody>
      </p:sp>
    </p:spTree>
    <p:extLst>
      <p:ext uri="{BB962C8B-B14F-4D97-AF65-F5344CB8AC3E}">
        <p14:creationId xmlns:p14="http://schemas.microsoft.com/office/powerpoint/2010/main" val="135073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0" name="Text Placeholder 9">
            <a:extLst>
              <a:ext uri="{FF2B5EF4-FFF2-40B4-BE49-F238E27FC236}">
                <a16:creationId xmlns:a16="http://schemas.microsoft.com/office/drawing/2014/main" id="{8F762EEF-37BA-D247-B02F-7FDDB8E28434}"/>
              </a:ext>
            </a:extLst>
          </p:cNvPr>
          <p:cNvSpPr>
            <a:spLocks noGrp="1"/>
          </p:cNvSpPr>
          <p:nvPr>
            <p:ph type="body" sz="quarter" idx="18"/>
          </p:nvPr>
        </p:nvSpPr>
        <p:spPr>
          <a:xfrm>
            <a:off x="838201" y="2404159"/>
            <a:ext cx="4601307" cy="3168649"/>
          </a:xfrm>
        </p:spPr>
        <p:txBody>
          <a:bodyPr/>
          <a:lstStyle/>
          <a:p>
            <a:r>
              <a:rPr lang="sv-SE" sz="2500" dirty="0" err="1"/>
              <a:t>Decided</a:t>
            </a:r>
            <a:r>
              <a:rPr lang="sv-SE" sz="2500" dirty="0"/>
              <a:t> on by the United Nations </a:t>
            </a:r>
          </a:p>
          <a:p>
            <a:r>
              <a:rPr lang="sv-SE" sz="2500" dirty="0" err="1"/>
              <a:t>Your</a:t>
            </a:r>
            <a:r>
              <a:rPr lang="sv-SE" sz="2500" dirty="0"/>
              <a:t> country has </a:t>
            </a:r>
            <a:r>
              <a:rPr lang="sv-SE" sz="2500" dirty="0" err="1"/>
              <a:t>promised</a:t>
            </a:r>
            <a:r>
              <a:rPr lang="sv-SE" sz="2500" dirty="0"/>
              <a:t> to </a:t>
            </a:r>
            <a:r>
              <a:rPr lang="sv-SE" sz="2500" dirty="0" err="1"/>
              <a:t>follow</a:t>
            </a:r>
            <a:r>
              <a:rPr lang="sv-SE" sz="2500" dirty="0"/>
              <a:t> it</a:t>
            </a:r>
          </a:p>
          <a:p>
            <a:r>
              <a:rPr lang="sv-SE" sz="2500" dirty="0"/>
              <a:t>For all </a:t>
            </a:r>
            <a:r>
              <a:rPr lang="sv-SE" sz="2500" dirty="0" err="1"/>
              <a:t>children</a:t>
            </a:r>
            <a:r>
              <a:rPr lang="sv-SE" sz="2500" dirty="0"/>
              <a:t> </a:t>
            </a:r>
            <a:r>
              <a:rPr lang="sv-SE" sz="2500" dirty="0" err="1"/>
              <a:t>until</a:t>
            </a:r>
            <a:r>
              <a:rPr lang="sv-SE" sz="2500" dirty="0"/>
              <a:t> </a:t>
            </a:r>
            <a:r>
              <a:rPr lang="sv-SE" sz="2500" dirty="0" err="1"/>
              <a:t>they</a:t>
            </a:r>
            <a:r>
              <a:rPr lang="sv-SE" sz="2500" dirty="0"/>
              <a:t> </a:t>
            </a:r>
            <a:r>
              <a:rPr lang="sv-SE" sz="2500" dirty="0" err="1"/>
              <a:t>turn</a:t>
            </a:r>
            <a:r>
              <a:rPr lang="sv-SE" sz="2500" dirty="0"/>
              <a:t> 18 </a:t>
            </a:r>
            <a:r>
              <a:rPr lang="sv-SE" sz="2500" dirty="0" err="1"/>
              <a:t>years</a:t>
            </a:r>
            <a:r>
              <a:rPr lang="sv-SE" sz="2500" dirty="0"/>
              <a:t> old</a:t>
            </a:r>
          </a:p>
          <a:p>
            <a:endParaRPr lang="sv-SE" sz="2500" dirty="0"/>
          </a:p>
          <a:p>
            <a:endParaRPr lang="sv-SE" sz="2500" dirty="0"/>
          </a:p>
          <a:p>
            <a:endParaRPr lang="sv-SE" sz="2500" dirty="0"/>
          </a:p>
          <a:p>
            <a:pPr marL="0" indent="0">
              <a:buNone/>
            </a:pPr>
            <a:endParaRPr lang="sv-SE" sz="2500" dirty="0"/>
          </a:p>
          <a:p>
            <a:endParaRPr lang="en-GB" sz="2500"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838800"/>
            <a:ext cx="4825752" cy="1728787"/>
          </a:xfrm>
        </p:spPr>
        <p:txBody>
          <a:bodyPr/>
          <a:lstStyle/>
          <a:p>
            <a:r>
              <a:rPr lang="sv-SE" b="1" dirty="0"/>
              <a:t>The </a:t>
            </a:r>
            <a:r>
              <a:rPr lang="sv-SE" b="1" dirty="0" err="1"/>
              <a:t>Rights</a:t>
            </a:r>
            <a:r>
              <a:rPr lang="sv-SE" b="1" dirty="0"/>
              <a:t> </a:t>
            </a:r>
            <a:r>
              <a:rPr lang="sv-SE" b="1" dirty="0" err="1"/>
              <a:t>of</a:t>
            </a:r>
            <a:r>
              <a:rPr lang="sv-SE" b="1" dirty="0"/>
              <a:t> the Child	</a:t>
            </a:r>
            <a:endParaRPr lang="sv-SE" dirty="0"/>
          </a:p>
        </p:txBody>
      </p:sp>
      <p:pic>
        <p:nvPicPr>
          <p:cNvPr id="9" name="Picture 8">
            <a:extLst>
              <a:ext uri="{FF2B5EF4-FFF2-40B4-BE49-F238E27FC236}">
                <a16:creationId xmlns:a16="http://schemas.microsoft.com/office/drawing/2014/main" id="{D23B858A-8914-3A40-A683-9CAFBD5FBD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55147">
            <a:off x="5920398" y="1707643"/>
            <a:ext cx="5350826" cy="3775248"/>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0C56DA0-4CEC-2147-829C-819DF78A5BB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80558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0" name="Text Placeholder 9">
            <a:extLst>
              <a:ext uri="{FF2B5EF4-FFF2-40B4-BE49-F238E27FC236}">
                <a16:creationId xmlns:a16="http://schemas.microsoft.com/office/drawing/2014/main" id="{8F762EEF-37BA-D247-B02F-7FDDB8E28434}"/>
              </a:ext>
            </a:extLst>
          </p:cNvPr>
          <p:cNvSpPr>
            <a:spLocks noGrp="1"/>
          </p:cNvSpPr>
          <p:nvPr>
            <p:ph type="body" sz="quarter" idx="18"/>
          </p:nvPr>
        </p:nvSpPr>
        <p:spPr>
          <a:xfrm>
            <a:off x="838201" y="2046560"/>
            <a:ext cx="4810040" cy="3168649"/>
          </a:xfrm>
        </p:spPr>
        <p:txBody>
          <a:bodyPr/>
          <a:lstStyle/>
          <a:p>
            <a:r>
              <a:rPr lang="sv-SE" sz="2500" dirty="0"/>
              <a:t>Listen to and </a:t>
            </a:r>
            <a:r>
              <a:rPr lang="sv-SE" sz="2500" dirty="0" err="1"/>
              <a:t>respect</a:t>
            </a:r>
            <a:r>
              <a:rPr lang="sv-SE" sz="2500" dirty="0"/>
              <a:t> </a:t>
            </a:r>
            <a:r>
              <a:rPr lang="sv-SE" sz="2500" dirty="0" err="1"/>
              <a:t>other</a:t>
            </a:r>
            <a:r>
              <a:rPr lang="sv-SE" sz="2500" dirty="0"/>
              <a:t> </a:t>
            </a:r>
            <a:r>
              <a:rPr lang="sv-SE" sz="2500" dirty="0" err="1"/>
              <a:t>people’s</a:t>
            </a:r>
            <a:r>
              <a:rPr lang="sv-SE" sz="2500" dirty="0"/>
              <a:t> </a:t>
            </a:r>
            <a:r>
              <a:rPr lang="sv-SE" sz="2500" dirty="0" err="1"/>
              <a:t>points</a:t>
            </a:r>
            <a:r>
              <a:rPr lang="sv-SE" sz="2500" dirty="0"/>
              <a:t> </a:t>
            </a:r>
            <a:r>
              <a:rPr lang="sv-SE" sz="2500" dirty="0" err="1"/>
              <a:t>of</a:t>
            </a:r>
            <a:r>
              <a:rPr lang="sv-SE" sz="2500" dirty="0"/>
              <a:t> </a:t>
            </a:r>
            <a:r>
              <a:rPr lang="sv-SE" sz="2500" dirty="0" err="1"/>
              <a:t>view</a:t>
            </a:r>
            <a:r>
              <a:rPr lang="sv-SE" sz="2500" dirty="0"/>
              <a:t>.</a:t>
            </a:r>
          </a:p>
          <a:p>
            <a:r>
              <a:rPr lang="sv-SE" sz="2500" dirty="0" err="1"/>
              <a:t>Stand</a:t>
            </a:r>
            <a:r>
              <a:rPr lang="sv-SE" sz="2500" dirty="0"/>
              <a:t> </a:t>
            </a:r>
            <a:r>
              <a:rPr lang="sv-SE" sz="2500" dirty="0" err="1"/>
              <a:t>up</a:t>
            </a:r>
            <a:r>
              <a:rPr lang="sv-SE" sz="2500" dirty="0"/>
              <a:t> for </a:t>
            </a:r>
            <a:r>
              <a:rPr lang="sv-SE" sz="2500" dirty="0" err="1"/>
              <a:t>your</a:t>
            </a:r>
            <a:r>
              <a:rPr lang="sv-SE" sz="2500" dirty="0"/>
              <a:t> </a:t>
            </a:r>
            <a:r>
              <a:rPr lang="sv-SE" sz="2500" dirty="0" err="1"/>
              <a:t>rights</a:t>
            </a:r>
            <a:r>
              <a:rPr lang="sv-SE" sz="2500" dirty="0"/>
              <a:t> and for the </a:t>
            </a:r>
            <a:r>
              <a:rPr lang="sv-SE" sz="2500" dirty="0" err="1"/>
              <a:t>rights</a:t>
            </a:r>
            <a:r>
              <a:rPr lang="sv-SE" sz="2500" dirty="0"/>
              <a:t> </a:t>
            </a:r>
            <a:r>
              <a:rPr lang="sv-SE" sz="2500" dirty="0" err="1"/>
              <a:t>of</a:t>
            </a:r>
            <a:r>
              <a:rPr lang="sv-SE" sz="2500" dirty="0"/>
              <a:t> </a:t>
            </a:r>
            <a:r>
              <a:rPr lang="sv-SE" sz="2500" dirty="0" err="1"/>
              <a:t>others</a:t>
            </a:r>
            <a:r>
              <a:rPr lang="sv-SE" sz="2500" dirty="0"/>
              <a:t>.</a:t>
            </a:r>
          </a:p>
          <a:p>
            <a:r>
              <a:rPr lang="sv-SE" sz="2500" dirty="0"/>
              <a:t>Think </a:t>
            </a:r>
            <a:r>
              <a:rPr lang="sv-SE" sz="2500" dirty="0" err="1"/>
              <a:t>about</a:t>
            </a:r>
            <a:r>
              <a:rPr lang="sv-SE" sz="2500" dirty="0"/>
              <a:t> </a:t>
            </a:r>
            <a:r>
              <a:rPr lang="sv-SE" sz="2500" dirty="0" err="1"/>
              <a:t>your</a:t>
            </a:r>
            <a:r>
              <a:rPr lang="sv-SE" sz="2500" dirty="0"/>
              <a:t> actions and </a:t>
            </a:r>
            <a:r>
              <a:rPr lang="sv-SE" sz="2500" dirty="0" err="1"/>
              <a:t>how</a:t>
            </a:r>
            <a:r>
              <a:rPr lang="sv-SE" sz="2500" dirty="0"/>
              <a:t> </a:t>
            </a:r>
            <a:r>
              <a:rPr lang="sv-SE" sz="2500" dirty="0" err="1"/>
              <a:t>they</a:t>
            </a:r>
            <a:r>
              <a:rPr lang="sv-SE" sz="2500" dirty="0"/>
              <a:t> </a:t>
            </a:r>
            <a:r>
              <a:rPr lang="sv-SE" sz="2500" dirty="0" err="1"/>
              <a:t>could</a:t>
            </a:r>
            <a:r>
              <a:rPr lang="sv-SE" sz="2500" dirty="0"/>
              <a:t> </a:t>
            </a:r>
            <a:r>
              <a:rPr lang="sv-SE" sz="2500" dirty="0" err="1"/>
              <a:t>impact</a:t>
            </a:r>
            <a:r>
              <a:rPr lang="sv-SE" sz="2500" dirty="0"/>
              <a:t> </a:t>
            </a:r>
            <a:r>
              <a:rPr lang="sv-SE" sz="2500" dirty="0" err="1"/>
              <a:t>others</a:t>
            </a:r>
            <a:r>
              <a:rPr lang="sv-SE" sz="2500" dirty="0"/>
              <a:t>. </a:t>
            </a:r>
          </a:p>
          <a:p>
            <a:r>
              <a:rPr lang="sv-SE" sz="2500" dirty="0"/>
              <a:t>Support </a:t>
            </a:r>
            <a:r>
              <a:rPr lang="sv-SE" sz="2500" dirty="0" err="1"/>
              <a:t>people</a:t>
            </a:r>
            <a:r>
              <a:rPr lang="sv-SE" sz="2500" dirty="0"/>
              <a:t> </a:t>
            </a:r>
            <a:r>
              <a:rPr lang="sv-SE" sz="2500" dirty="0" err="1"/>
              <a:t>who</a:t>
            </a:r>
            <a:r>
              <a:rPr lang="sv-SE" sz="2500" dirty="0"/>
              <a:t> </a:t>
            </a:r>
            <a:r>
              <a:rPr lang="sv-SE" sz="2500" dirty="0" err="1"/>
              <a:t>are</a:t>
            </a:r>
            <a:r>
              <a:rPr lang="sv-SE" sz="2500" dirty="0"/>
              <a:t> </a:t>
            </a:r>
            <a:r>
              <a:rPr lang="sv-SE" sz="2500" dirty="0" err="1"/>
              <a:t>vulnerable</a:t>
            </a:r>
            <a:r>
              <a:rPr lang="sv-SE" sz="2500" dirty="0"/>
              <a:t> and </a:t>
            </a:r>
            <a:r>
              <a:rPr lang="sv-SE" sz="2500" dirty="0" err="1"/>
              <a:t>need</a:t>
            </a:r>
            <a:r>
              <a:rPr lang="sv-SE" sz="2500" dirty="0"/>
              <a:t> </a:t>
            </a:r>
            <a:r>
              <a:rPr lang="sv-SE" sz="2500" dirty="0" err="1"/>
              <a:t>more</a:t>
            </a:r>
            <a:r>
              <a:rPr lang="sv-SE" sz="2500" dirty="0"/>
              <a:t> </a:t>
            </a:r>
            <a:r>
              <a:rPr lang="sv-SE" sz="2500" dirty="0" err="1"/>
              <a:t>care</a:t>
            </a:r>
            <a:r>
              <a:rPr lang="sv-SE" sz="2500" dirty="0"/>
              <a:t> </a:t>
            </a:r>
            <a:r>
              <a:rPr lang="sv-SE" sz="2500" dirty="0" err="1"/>
              <a:t>than</a:t>
            </a:r>
            <a:r>
              <a:rPr lang="sv-SE" sz="2500" dirty="0"/>
              <a:t> </a:t>
            </a:r>
            <a:r>
              <a:rPr lang="sv-SE" sz="2500" dirty="0" err="1"/>
              <a:t>ourselves</a:t>
            </a:r>
            <a:r>
              <a:rPr lang="sv-SE" sz="2500" dirty="0"/>
              <a:t>.</a:t>
            </a:r>
          </a:p>
          <a:p>
            <a:endParaRPr lang="sv-SE" sz="2500" dirty="0" err="1"/>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608361"/>
            <a:ext cx="5149905" cy="1728787"/>
          </a:xfrm>
        </p:spPr>
        <p:txBody>
          <a:bodyPr>
            <a:normAutofit fontScale="90000"/>
          </a:bodyPr>
          <a:lstStyle/>
          <a:p>
            <a:r>
              <a:rPr lang="en-US" b="1" dirty="0"/>
              <a:t>With rights come </a:t>
            </a:r>
            <a:br>
              <a:rPr lang="en-US" b="1" dirty="0"/>
            </a:br>
            <a:r>
              <a:rPr lang="en-US" b="1" dirty="0"/>
              <a:t>responsibilities</a:t>
            </a:r>
            <a:br>
              <a:rPr lang="en-US" b="1" dirty="0"/>
            </a:br>
            <a:endParaRPr lang="en-US" b="1" dirty="0"/>
          </a:p>
        </p:txBody>
      </p:sp>
      <p:pic>
        <p:nvPicPr>
          <p:cNvPr id="12" name="Picture 11">
            <a:extLst>
              <a:ext uri="{FF2B5EF4-FFF2-40B4-BE49-F238E27FC236}">
                <a16:creationId xmlns:a16="http://schemas.microsoft.com/office/drawing/2014/main" id="{74B14F58-7D92-764E-9A2C-0F1B24B7511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3" name="Picture 2">
            <a:extLst>
              <a:ext uri="{FF2B5EF4-FFF2-40B4-BE49-F238E27FC236}">
                <a16:creationId xmlns:a16="http://schemas.microsoft.com/office/drawing/2014/main" id="{E38B3923-370A-3244-A39B-79D50B7EF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2796" y="724707"/>
            <a:ext cx="2995604" cy="5408585"/>
          </a:xfrm>
          <a:prstGeom prst="rect">
            <a:avLst/>
          </a:prstGeom>
        </p:spPr>
      </p:pic>
    </p:spTree>
    <p:extLst>
      <p:ext uri="{BB962C8B-B14F-4D97-AF65-F5344CB8AC3E}">
        <p14:creationId xmlns:p14="http://schemas.microsoft.com/office/powerpoint/2010/main" val="290293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0" name="Text Placeholder 9">
            <a:extLst>
              <a:ext uri="{FF2B5EF4-FFF2-40B4-BE49-F238E27FC236}">
                <a16:creationId xmlns:a16="http://schemas.microsoft.com/office/drawing/2014/main" id="{8F762EEF-37BA-D247-B02F-7FDDB8E28434}"/>
              </a:ext>
            </a:extLst>
          </p:cNvPr>
          <p:cNvSpPr>
            <a:spLocks noGrp="1"/>
          </p:cNvSpPr>
          <p:nvPr>
            <p:ph type="body" sz="quarter" idx="18"/>
          </p:nvPr>
        </p:nvSpPr>
        <p:spPr>
          <a:xfrm>
            <a:off x="788774" y="1264278"/>
            <a:ext cx="5451388" cy="4528104"/>
          </a:xfrm>
        </p:spPr>
        <p:txBody>
          <a:bodyPr/>
          <a:lstStyle/>
          <a:p>
            <a:r>
              <a:rPr lang="sv-SE" sz="2500" dirty="0" err="1"/>
              <a:t>Every</a:t>
            </a:r>
            <a:r>
              <a:rPr lang="sv-SE" sz="2500" dirty="0"/>
              <a:t> person has the right to be </a:t>
            </a:r>
            <a:r>
              <a:rPr lang="sv-SE" sz="2500" dirty="0" err="1"/>
              <a:t>treated</a:t>
            </a:r>
            <a:r>
              <a:rPr lang="sv-SE" sz="2500" dirty="0"/>
              <a:t> </a:t>
            </a:r>
            <a:r>
              <a:rPr lang="sv-SE" sz="2500" dirty="0" err="1"/>
              <a:t>with</a:t>
            </a:r>
            <a:r>
              <a:rPr lang="sv-SE" sz="2500" dirty="0"/>
              <a:t> </a:t>
            </a:r>
            <a:r>
              <a:rPr lang="sv-SE" sz="2500" dirty="0" err="1"/>
              <a:t>respect</a:t>
            </a:r>
            <a:r>
              <a:rPr lang="sv-SE" sz="2500" dirty="0"/>
              <a:t>.</a:t>
            </a:r>
          </a:p>
          <a:p>
            <a:r>
              <a:rPr lang="sv-SE" sz="2500" dirty="0"/>
              <a:t>Children </a:t>
            </a:r>
            <a:r>
              <a:rPr lang="sv-SE" sz="2500" dirty="0" err="1"/>
              <a:t>should</a:t>
            </a:r>
            <a:r>
              <a:rPr lang="sv-SE" sz="2500" dirty="0"/>
              <a:t> </a:t>
            </a:r>
            <a:r>
              <a:rPr lang="sv-SE" sz="2500" dirty="0" err="1"/>
              <a:t>respect</a:t>
            </a:r>
            <a:r>
              <a:rPr lang="sv-SE" sz="2500" dirty="0"/>
              <a:t> </a:t>
            </a:r>
            <a:r>
              <a:rPr lang="sv-SE" sz="2500" dirty="0" err="1"/>
              <a:t>adults</a:t>
            </a:r>
            <a:r>
              <a:rPr lang="sv-SE" sz="2500" dirty="0"/>
              <a:t> and </a:t>
            </a:r>
            <a:r>
              <a:rPr lang="sv-SE" sz="2500" dirty="0" err="1"/>
              <a:t>adults</a:t>
            </a:r>
            <a:r>
              <a:rPr lang="sv-SE" sz="2500" dirty="0"/>
              <a:t> </a:t>
            </a:r>
            <a:r>
              <a:rPr lang="sv-SE" sz="2500" dirty="0" err="1"/>
              <a:t>should</a:t>
            </a:r>
            <a:r>
              <a:rPr lang="sv-SE" sz="2500" dirty="0"/>
              <a:t> </a:t>
            </a:r>
            <a:r>
              <a:rPr lang="sv-SE" sz="2500" dirty="0" err="1"/>
              <a:t>respect</a:t>
            </a:r>
            <a:r>
              <a:rPr lang="sv-SE" sz="2500" dirty="0"/>
              <a:t> </a:t>
            </a:r>
            <a:r>
              <a:rPr lang="sv-SE" sz="2500" dirty="0" err="1"/>
              <a:t>children</a:t>
            </a:r>
            <a:r>
              <a:rPr lang="sv-SE" sz="2500" dirty="0"/>
              <a:t>. </a:t>
            </a:r>
          </a:p>
          <a:p>
            <a:r>
              <a:rPr lang="sv-SE" sz="2500" dirty="0" err="1"/>
              <a:t>Adults</a:t>
            </a:r>
            <a:r>
              <a:rPr lang="sv-SE" sz="2500" dirty="0"/>
              <a:t> </a:t>
            </a:r>
            <a:r>
              <a:rPr lang="sv-SE" sz="2500" dirty="0" err="1"/>
              <a:t>should</a:t>
            </a:r>
            <a:r>
              <a:rPr lang="sv-SE" sz="2500" dirty="0"/>
              <a:t> </a:t>
            </a:r>
            <a:r>
              <a:rPr lang="sv-SE" sz="2500" dirty="0" err="1"/>
              <a:t>bever</a:t>
            </a:r>
            <a:r>
              <a:rPr lang="sv-SE" sz="2500" dirty="0"/>
              <a:t> </a:t>
            </a:r>
            <a:r>
              <a:rPr lang="sv-SE" sz="2500" dirty="0" err="1"/>
              <a:t>violate</a:t>
            </a:r>
            <a:r>
              <a:rPr lang="sv-SE" sz="2500" dirty="0"/>
              <a:t> the </a:t>
            </a:r>
            <a:r>
              <a:rPr lang="sv-SE" sz="2500" dirty="0" err="1"/>
              <a:t>Rights</a:t>
            </a:r>
            <a:r>
              <a:rPr lang="sv-SE" sz="2500" dirty="0"/>
              <a:t> </a:t>
            </a:r>
            <a:r>
              <a:rPr lang="sv-SE" sz="2500" dirty="0" err="1"/>
              <a:t>of</a:t>
            </a:r>
            <a:r>
              <a:rPr lang="sv-SE" sz="2500" dirty="0"/>
              <a:t> the Child, </a:t>
            </a:r>
            <a:r>
              <a:rPr lang="sv-SE" sz="2500" dirty="0" err="1"/>
              <a:t>even</a:t>
            </a:r>
            <a:r>
              <a:rPr lang="sv-SE" sz="2500" dirty="0"/>
              <a:t> </a:t>
            </a:r>
            <a:r>
              <a:rPr lang="sv-SE" sz="2500" dirty="0" err="1"/>
              <a:t>if</a:t>
            </a:r>
            <a:r>
              <a:rPr lang="sv-SE" sz="2500" dirty="0"/>
              <a:t> </a:t>
            </a:r>
            <a:r>
              <a:rPr lang="sv-SE" sz="2500" dirty="0" err="1"/>
              <a:t>children</a:t>
            </a:r>
            <a:r>
              <a:rPr lang="sv-SE" sz="2500" dirty="0"/>
              <a:t> </a:t>
            </a:r>
            <a:r>
              <a:rPr lang="sv-SE" sz="2500" dirty="0" err="1"/>
              <a:t>misbehave</a:t>
            </a:r>
            <a:r>
              <a:rPr lang="sv-SE" sz="2500" dirty="0"/>
              <a:t>. </a:t>
            </a:r>
          </a:p>
          <a:p>
            <a:r>
              <a:rPr lang="sv-SE" sz="2500" dirty="0" err="1"/>
              <a:t>Adults</a:t>
            </a:r>
            <a:r>
              <a:rPr lang="sv-SE" sz="2500" dirty="0"/>
              <a:t> must not </a:t>
            </a:r>
            <a:r>
              <a:rPr lang="sv-SE" sz="2500" dirty="0" err="1"/>
              <a:t>tell</a:t>
            </a:r>
            <a:r>
              <a:rPr lang="sv-SE" sz="2500" dirty="0"/>
              <a:t> </a:t>
            </a:r>
            <a:r>
              <a:rPr lang="sv-SE" sz="2500" dirty="0" err="1"/>
              <a:t>children</a:t>
            </a:r>
            <a:r>
              <a:rPr lang="sv-SE" sz="2500" dirty="0"/>
              <a:t> to do </a:t>
            </a:r>
            <a:r>
              <a:rPr lang="sv-SE" sz="2500" dirty="0" err="1"/>
              <a:t>anything</a:t>
            </a:r>
            <a:r>
              <a:rPr lang="sv-SE" sz="2500" dirty="0"/>
              <a:t> </a:t>
            </a:r>
            <a:r>
              <a:rPr lang="sv-SE" sz="2500" dirty="0" err="1"/>
              <a:t>that</a:t>
            </a:r>
            <a:r>
              <a:rPr lang="sv-SE" sz="2500" dirty="0"/>
              <a:t> </a:t>
            </a:r>
            <a:r>
              <a:rPr lang="sv-SE" sz="2500" dirty="0" err="1"/>
              <a:t>may</a:t>
            </a:r>
            <a:r>
              <a:rPr lang="sv-SE" sz="2500" dirty="0"/>
              <a:t> be in </a:t>
            </a:r>
            <a:r>
              <a:rPr lang="sv-SE" sz="2500" dirty="0" err="1"/>
              <a:t>violation</a:t>
            </a:r>
            <a:r>
              <a:rPr lang="sv-SE" sz="2500" dirty="0"/>
              <a:t> </a:t>
            </a:r>
            <a:r>
              <a:rPr lang="sv-SE" sz="2500" dirty="0" err="1"/>
              <a:t>of</a:t>
            </a:r>
            <a:r>
              <a:rPr lang="sv-SE" sz="2500" dirty="0"/>
              <a:t> the </a:t>
            </a:r>
            <a:r>
              <a:rPr lang="sv-SE" sz="2500" dirty="0" err="1"/>
              <a:t>Rights</a:t>
            </a:r>
            <a:r>
              <a:rPr lang="sv-SE" sz="2500" dirty="0"/>
              <a:t> </a:t>
            </a:r>
            <a:r>
              <a:rPr lang="sv-SE" sz="2500" dirty="0" err="1"/>
              <a:t>of</a:t>
            </a:r>
            <a:r>
              <a:rPr lang="sv-SE" sz="2500" dirty="0"/>
              <a:t> the Child.</a:t>
            </a:r>
          </a:p>
        </p:txBody>
      </p:sp>
      <p:pic>
        <p:nvPicPr>
          <p:cNvPr id="12" name="Picture 11">
            <a:extLst>
              <a:ext uri="{FF2B5EF4-FFF2-40B4-BE49-F238E27FC236}">
                <a16:creationId xmlns:a16="http://schemas.microsoft.com/office/drawing/2014/main" id="{74B14F58-7D92-764E-9A2C-0F1B24B7511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8" name="Picture 7">
            <a:extLst>
              <a:ext uri="{FF2B5EF4-FFF2-40B4-BE49-F238E27FC236}">
                <a16:creationId xmlns:a16="http://schemas.microsoft.com/office/drawing/2014/main" id="{F830AA46-C6F5-5B41-AC99-C9B7EE200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5337" y="1264277"/>
            <a:ext cx="3223080" cy="4726424"/>
          </a:xfrm>
          <a:prstGeom prst="rect">
            <a:avLst/>
          </a:prstGeom>
        </p:spPr>
      </p:pic>
    </p:spTree>
    <p:extLst>
      <p:ext uri="{BB962C8B-B14F-4D97-AF65-F5344CB8AC3E}">
        <p14:creationId xmlns:p14="http://schemas.microsoft.com/office/powerpoint/2010/main" val="281325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9">
            <a:extLst>
              <a:ext uri="{FF2B5EF4-FFF2-40B4-BE49-F238E27FC236}">
                <a16:creationId xmlns:a16="http://schemas.microsoft.com/office/drawing/2014/main" id="{D4677F30-2B85-EA40-99E7-CF4BBBD81061}"/>
              </a:ext>
            </a:extLst>
          </p:cNvPr>
          <p:cNvSpPr>
            <a:spLocks noGrp="1"/>
          </p:cNvSpPr>
          <p:nvPr>
            <p:ph type="title"/>
          </p:nvPr>
        </p:nvSpPr>
        <p:spPr>
          <a:xfrm>
            <a:off x="838201" y="628407"/>
            <a:ext cx="5127344" cy="1624168"/>
          </a:xfrm>
        </p:spPr>
        <p:txBody>
          <a:bodyPr>
            <a:normAutofit/>
          </a:bodyPr>
          <a:lstStyle/>
          <a:p>
            <a:r>
              <a:rPr lang="en-GB" b="1" dirty="0"/>
              <a:t>What’s it like for you?</a:t>
            </a:r>
            <a:endParaRPr lang="en-SE" dirty="0"/>
          </a:p>
        </p:txBody>
      </p:sp>
      <p:sp>
        <p:nvSpPr>
          <p:cNvPr id="17" name="Text Placeholder 9">
            <a:extLst>
              <a:ext uri="{FF2B5EF4-FFF2-40B4-BE49-F238E27FC236}">
                <a16:creationId xmlns:a16="http://schemas.microsoft.com/office/drawing/2014/main" id="{138EB4CD-8F77-9F44-AC22-00EEF9239275}"/>
              </a:ext>
            </a:extLst>
          </p:cNvPr>
          <p:cNvSpPr>
            <a:spLocks noGrp="1"/>
          </p:cNvSpPr>
          <p:nvPr>
            <p:ph type="body" sz="quarter" idx="18"/>
          </p:nvPr>
        </p:nvSpPr>
        <p:spPr>
          <a:xfrm>
            <a:off x="838200" y="2226355"/>
            <a:ext cx="4591555" cy="4166353"/>
          </a:xfrm>
        </p:spPr>
        <p:txBody>
          <a:bodyPr/>
          <a:lstStyle/>
          <a:p>
            <a:r>
              <a:rPr lang="sv-SE" sz="2500" dirty="0" err="1"/>
              <a:t>Turn</a:t>
            </a:r>
            <a:r>
              <a:rPr lang="sv-SE" sz="2500" dirty="0"/>
              <a:t> to the person </a:t>
            </a:r>
            <a:r>
              <a:rPr lang="sv-SE" sz="2500" dirty="0" err="1"/>
              <a:t>sitting</a:t>
            </a:r>
            <a:r>
              <a:rPr lang="sv-SE" sz="2500" dirty="0"/>
              <a:t> </a:t>
            </a:r>
            <a:r>
              <a:rPr lang="sv-SE" sz="2500" dirty="0" err="1"/>
              <a:t>closest</a:t>
            </a:r>
            <a:r>
              <a:rPr lang="sv-SE" sz="2500" dirty="0"/>
              <a:t> to </a:t>
            </a:r>
            <a:r>
              <a:rPr lang="sv-SE" sz="2500" dirty="0" err="1"/>
              <a:t>you</a:t>
            </a:r>
            <a:r>
              <a:rPr lang="sv-SE" sz="2500" dirty="0"/>
              <a:t>.</a:t>
            </a:r>
          </a:p>
          <a:p>
            <a:r>
              <a:rPr lang="sv-SE" sz="2500" dirty="0"/>
              <a:t>Talk </a:t>
            </a:r>
            <a:r>
              <a:rPr lang="sv-SE" sz="2500" dirty="0" err="1"/>
              <a:t>together</a:t>
            </a:r>
            <a:r>
              <a:rPr lang="sv-SE" sz="2500" dirty="0"/>
              <a:t> for 15 </a:t>
            </a:r>
            <a:r>
              <a:rPr lang="sv-SE" sz="2500" dirty="0" err="1"/>
              <a:t>minutes</a:t>
            </a:r>
            <a:r>
              <a:rPr lang="sv-SE" sz="2500" dirty="0"/>
              <a:t> </a:t>
            </a:r>
            <a:r>
              <a:rPr lang="sv-SE" sz="2500" dirty="0" err="1"/>
              <a:t>about</a:t>
            </a:r>
            <a:r>
              <a:rPr lang="sv-SE" sz="2500" dirty="0"/>
              <a:t> </a:t>
            </a:r>
            <a:r>
              <a:rPr lang="sv-SE" sz="2500" dirty="0" err="1"/>
              <a:t>your</a:t>
            </a:r>
            <a:r>
              <a:rPr lang="sv-SE" sz="2500" dirty="0"/>
              <a:t> situation at </a:t>
            </a:r>
            <a:r>
              <a:rPr lang="sv-SE" sz="2500" dirty="0" err="1"/>
              <a:t>home</a:t>
            </a:r>
            <a:r>
              <a:rPr lang="sv-SE" sz="2500" dirty="0"/>
              <a:t>, at </a:t>
            </a:r>
            <a:r>
              <a:rPr lang="sv-SE" sz="2500" dirty="0" err="1"/>
              <a:t>school</a:t>
            </a:r>
            <a:r>
              <a:rPr lang="sv-SE" sz="2500" dirty="0"/>
              <a:t> and </a:t>
            </a:r>
            <a:r>
              <a:rPr lang="sv-SE" sz="2500" dirty="0" err="1"/>
              <a:t>during</a:t>
            </a:r>
            <a:r>
              <a:rPr lang="sv-SE" sz="2500" dirty="0"/>
              <a:t> </a:t>
            </a:r>
            <a:r>
              <a:rPr lang="sv-SE" sz="2500" dirty="0" err="1"/>
              <a:t>free</a:t>
            </a:r>
            <a:r>
              <a:rPr lang="sv-SE" sz="2500" dirty="0"/>
              <a:t> </a:t>
            </a:r>
            <a:r>
              <a:rPr lang="sv-SE" sz="2500" dirty="0" err="1"/>
              <a:t>time</a:t>
            </a:r>
            <a:r>
              <a:rPr lang="sv-SE" sz="2500" dirty="0"/>
              <a:t>.</a:t>
            </a:r>
          </a:p>
          <a:p>
            <a:r>
              <a:rPr lang="sv-SE" sz="2500" dirty="0" err="1"/>
              <a:t>Write</a:t>
            </a:r>
            <a:r>
              <a:rPr lang="sv-SE" sz="2500" dirty="0"/>
              <a:t> down </a:t>
            </a:r>
            <a:r>
              <a:rPr lang="sv-SE" sz="2500" dirty="0" err="1"/>
              <a:t>two</a:t>
            </a:r>
            <a:r>
              <a:rPr lang="sv-SE" sz="2500" dirty="0"/>
              <a:t> or </a:t>
            </a:r>
            <a:r>
              <a:rPr lang="sv-SE" sz="2500" dirty="0" err="1"/>
              <a:t>more</a:t>
            </a:r>
            <a:r>
              <a:rPr lang="sv-SE" sz="2500" dirty="0"/>
              <a:t> </a:t>
            </a:r>
            <a:r>
              <a:rPr lang="sv-SE" sz="2500" dirty="0" err="1"/>
              <a:t>examples</a:t>
            </a:r>
            <a:r>
              <a:rPr lang="sv-SE" sz="2500" dirty="0"/>
              <a:t> </a:t>
            </a:r>
            <a:r>
              <a:rPr lang="sv-SE" sz="2500" dirty="0" err="1"/>
              <a:t>of</a:t>
            </a:r>
            <a:r>
              <a:rPr lang="sv-SE" sz="2500" dirty="0"/>
              <a:t> </a:t>
            </a:r>
            <a:r>
              <a:rPr lang="sv-SE" sz="2500" dirty="0" err="1"/>
              <a:t>things</a:t>
            </a:r>
            <a:r>
              <a:rPr lang="sv-SE" sz="2500" dirty="0"/>
              <a:t> </a:t>
            </a:r>
            <a:r>
              <a:rPr lang="sv-SE" sz="2500" dirty="0" err="1"/>
              <a:t>that</a:t>
            </a:r>
            <a:r>
              <a:rPr lang="sv-SE" sz="2500" dirty="0"/>
              <a:t> </a:t>
            </a:r>
            <a:r>
              <a:rPr lang="sv-SE" sz="2500" dirty="0" err="1"/>
              <a:t>you</a:t>
            </a:r>
            <a:r>
              <a:rPr lang="sv-SE" sz="2500" dirty="0"/>
              <a:t> </a:t>
            </a:r>
            <a:r>
              <a:rPr lang="sv-SE" sz="2500" dirty="0" err="1"/>
              <a:t>think</a:t>
            </a:r>
            <a:r>
              <a:rPr lang="sv-SE" sz="2500" dirty="0"/>
              <a:t> </a:t>
            </a:r>
            <a:r>
              <a:rPr lang="sv-SE" sz="2500" dirty="0" err="1"/>
              <a:t>violate</a:t>
            </a:r>
            <a:r>
              <a:rPr lang="sv-SE" sz="2500" dirty="0"/>
              <a:t> the </a:t>
            </a:r>
            <a:r>
              <a:rPr lang="sv-SE" sz="2500" dirty="0" err="1"/>
              <a:t>Rights</a:t>
            </a:r>
            <a:r>
              <a:rPr lang="sv-SE" sz="2500" dirty="0"/>
              <a:t> </a:t>
            </a:r>
            <a:r>
              <a:rPr lang="sv-SE" sz="2500" dirty="0" err="1"/>
              <a:t>of</a:t>
            </a:r>
            <a:r>
              <a:rPr lang="sv-SE" sz="2500" dirty="0"/>
              <a:t> the Child </a:t>
            </a:r>
            <a:r>
              <a:rPr lang="sv-SE" sz="2500" dirty="0" err="1"/>
              <a:t>where</a:t>
            </a:r>
            <a:r>
              <a:rPr lang="sv-SE" sz="2500" dirty="0"/>
              <a:t> </a:t>
            </a:r>
            <a:r>
              <a:rPr lang="sv-SE" sz="2500" dirty="0" err="1"/>
              <a:t>you</a:t>
            </a:r>
            <a:r>
              <a:rPr lang="sv-SE" sz="2500" dirty="0"/>
              <a:t> live.</a:t>
            </a:r>
          </a:p>
          <a:p>
            <a:endParaRPr lang="sv-SE" sz="2500" dirty="0" err="1"/>
          </a:p>
        </p:txBody>
      </p:sp>
      <p:sp>
        <p:nvSpPr>
          <p:cNvPr id="23" name="Rectangle 22">
            <a:extLst>
              <a:ext uri="{FF2B5EF4-FFF2-40B4-BE49-F238E27FC236}">
                <a16:creationId xmlns:a16="http://schemas.microsoft.com/office/drawing/2014/main" id="{5F1C0715-6281-5F47-8C81-99B33ABAD61D}"/>
              </a:ext>
            </a:extLst>
          </p:cNvPr>
          <p:cNvSpPr/>
          <p:nvPr/>
        </p:nvSpPr>
        <p:spPr>
          <a:xfrm>
            <a:off x="6096000" y="0"/>
            <a:ext cx="6096000" cy="6858000"/>
          </a:xfrm>
          <a:prstGeom prst="rect">
            <a:avLst/>
          </a:prstGeom>
          <a:solidFill>
            <a:srgbClr val="FF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9">
            <a:extLst>
              <a:ext uri="{FF2B5EF4-FFF2-40B4-BE49-F238E27FC236}">
                <a16:creationId xmlns:a16="http://schemas.microsoft.com/office/drawing/2014/main" id="{53E84FCC-1EA9-F14B-A7AF-95E858EDDC54}"/>
              </a:ext>
            </a:extLst>
          </p:cNvPr>
          <p:cNvSpPr>
            <a:spLocks noGrp="1"/>
          </p:cNvSpPr>
          <p:nvPr>
            <p:ph type="body" sz="quarter" idx="18"/>
          </p:nvPr>
        </p:nvSpPr>
        <p:spPr>
          <a:xfrm>
            <a:off x="6878595" y="2226355"/>
            <a:ext cx="4475204" cy="3672739"/>
          </a:xfrm>
        </p:spPr>
        <p:txBody>
          <a:bodyPr/>
          <a:lstStyle/>
          <a:p>
            <a:r>
              <a:rPr lang="sv-SE" sz="2500" dirty="0" err="1"/>
              <a:t>Are</a:t>
            </a:r>
            <a:r>
              <a:rPr lang="sv-SE" sz="2500" dirty="0"/>
              <a:t> the </a:t>
            </a:r>
            <a:r>
              <a:rPr lang="sv-SE" sz="2500" dirty="0" err="1"/>
              <a:t>Rights</a:t>
            </a:r>
            <a:r>
              <a:rPr lang="sv-SE" sz="2500" dirty="0"/>
              <a:t> </a:t>
            </a:r>
            <a:r>
              <a:rPr lang="sv-SE" sz="2500" dirty="0" err="1"/>
              <a:t>of</a:t>
            </a:r>
            <a:r>
              <a:rPr lang="sv-SE" sz="2500" dirty="0"/>
              <a:t> the Child </a:t>
            </a:r>
            <a:r>
              <a:rPr lang="sv-SE" sz="2500" dirty="0" err="1"/>
              <a:t>respected</a:t>
            </a:r>
            <a:r>
              <a:rPr lang="sv-SE" sz="2500" dirty="0"/>
              <a:t> in </a:t>
            </a:r>
            <a:r>
              <a:rPr lang="sv-SE" sz="2500" dirty="0" err="1"/>
              <a:t>your</a:t>
            </a:r>
            <a:r>
              <a:rPr lang="sv-SE" sz="2500" dirty="0"/>
              <a:t> </a:t>
            </a:r>
            <a:r>
              <a:rPr lang="sv-SE" sz="2500" dirty="0" err="1"/>
              <a:t>school</a:t>
            </a:r>
            <a:r>
              <a:rPr lang="sv-SE" sz="2500" dirty="0"/>
              <a:t>?</a:t>
            </a:r>
          </a:p>
          <a:p>
            <a:r>
              <a:rPr lang="sv-SE" sz="2500" dirty="0" err="1"/>
              <a:t>What’s</a:t>
            </a:r>
            <a:r>
              <a:rPr lang="sv-SE" sz="2500" dirty="0"/>
              <a:t> it for </a:t>
            </a:r>
            <a:r>
              <a:rPr lang="sv-SE" sz="2500" dirty="0" err="1"/>
              <a:t>you</a:t>
            </a:r>
            <a:r>
              <a:rPr lang="sv-SE" sz="2500" dirty="0"/>
              <a:t> and </a:t>
            </a:r>
            <a:r>
              <a:rPr lang="sv-SE" sz="2500" dirty="0" err="1"/>
              <a:t>other</a:t>
            </a:r>
            <a:r>
              <a:rPr lang="sv-SE" sz="2500" dirty="0"/>
              <a:t> </a:t>
            </a:r>
            <a:r>
              <a:rPr lang="sv-SE" sz="2500" dirty="0" err="1"/>
              <a:t>children</a:t>
            </a:r>
            <a:r>
              <a:rPr lang="sv-SE" sz="2500" dirty="0"/>
              <a:t> at </a:t>
            </a:r>
            <a:r>
              <a:rPr lang="sv-SE" sz="2500" dirty="0" err="1"/>
              <a:t>home</a:t>
            </a:r>
            <a:r>
              <a:rPr lang="sv-SE" sz="2500" dirty="0"/>
              <a:t> and </a:t>
            </a:r>
            <a:r>
              <a:rPr lang="sv-SE" sz="2500" dirty="0" err="1"/>
              <a:t>during</a:t>
            </a:r>
            <a:r>
              <a:rPr lang="sv-SE" sz="2500" dirty="0"/>
              <a:t> </a:t>
            </a:r>
            <a:r>
              <a:rPr lang="sv-SE" sz="2500" dirty="0" err="1"/>
              <a:t>free</a:t>
            </a:r>
            <a:r>
              <a:rPr lang="sv-SE" sz="2500" dirty="0"/>
              <a:t> </a:t>
            </a:r>
            <a:r>
              <a:rPr lang="sv-SE" sz="2500" dirty="0" err="1"/>
              <a:t>time</a:t>
            </a:r>
            <a:r>
              <a:rPr lang="sv-SE" sz="2500" dirty="0"/>
              <a:t>?</a:t>
            </a:r>
          </a:p>
          <a:p>
            <a:endParaRPr lang="sv-SE" sz="2500" dirty="0"/>
          </a:p>
        </p:txBody>
      </p:sp>
      <p:sp>
        <p:nvSpPr>
          <p:cNvPr id="20" name="Title 19">
            <a:extLst>
              <a:ext uri="{FF2B5EF4-FFF2-40B4-BE49-F238E27FC236}">
                <a16:creationId xmlns:a16="http://schemas.microsoft.com/office/drawing/2014/main" id="{5EE38A88-235C-164E-8315-F337E2566BE9}"/>
              </a:ext>
            </a:extLst>
          </p:cNvPr>
          <p:cNvSpPr txBox="1">
            <a:spLocks/>
          </p:cNvSpPr>
          <p:nvPr/>
        </p:nvSpPr>
        <p:spPr>
          <a:xfrm>
            <a:off x="7030996" y="628407"/>
            <a:ext cx="4095553" cy="1728787"/>
          </a:xfrm>
          <a:prstGeom prst="rect">
            <a:avLst/>
          </a:prstGeom>
          <a:noFill/>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600" kern="1200" baseline="0">
                <a:solidFill>
                  <a:schemeClr val="tx1"/>
                </a:solidFill>
                <a:latin typeface="+mj-lt"/>
                <a:ea typeface="+mj-ea"/>
                <a:cs typeface="+mj-cs"/>
              </a:defRPr>
            </a:lvl1pPr>
          </a:lstStyle>
          <a:p>
            <a:r>
              <a:rPr lang="en-GB" b="1" dirty="0"/>
              <a:t>Questions to discuss</a:t>
            </a:r>
            <a:endParaRPr lang="en-SE" dirty="0"/>
          </a:p>
        </p:txBody>
      </p:sp>
    </p:spTree>
    <p:extLst>
      <p:ext uri="{BB962C8B-B14F-4D97-AF65-F5344CB8AC3E}">
        <p14:creationId xmlns:p14="http://schemas.microsoft.com/office/powerpoint/2010/main" val="405369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838800"/>
            <a:ext cx="5761855" cy="1728787"/>
          </a:xfrm>
        </p:spPr>
        <p:txBody>
          <a:bodyPr/>
          <a:lstStyle/>
          <a:p>
            <a:r>
              <a:rPr lang="en-GB" b="1" dirty="0"/>
              <a:t>Share and discuss</a:t>
            </a:r>
            <a:endParaRPr lang="en-SE" dirty="0"/>
          </a:p>
        </p:txBody>
      </p:sp>
      <p:pic>
        <p:nvPicPr>
          <p:cNvPr id="13" name="Picture Placeholder 12">
            <a:extLst>
              <a:ext uri="{FF2B5EF4-FFF2-40B4-BE49-F238E27FC236}">
                <a16:creationId xmlns:a16="http://schemas.microsoft.com/office/drawing/2014/main" id="{71346469-0DEE-D649-A3BE-7062590BDF8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p:spPr>
      </p:pic>
    </p:spTree>
    <p:extLst>
      <p:ext uri="{BB962C8B-B14F-4D97-AF65-F5344CB8AC3E}">
        <p14:creationId xmlns:p14="http://schemas.microsoft.com/office/powerpoint/2010/main" val="125983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838800"/>
            <a:ext cx="4214445" cy="1728787"/>
          </a:xfrm>
        </p:spPr>
        <p:txBody>
          <a:bodyPr/>
          <a:lstStyle/>
          <a:p>
            <a:r>
              <a:rPr lang="fr-FR" b="1" dirty="0"/>
              <a:t>5 minute break </a:t>
            </a:r>
            <a:endParaRPr lang="sv-SE" b="1" dirty="0"/>
          </a:p>
        </p:txBody>
      </p:sp>
      <p:pic>
        <p:nvPicPr>
          <p:cNvPr id="8" name="Picture Placeholder 7">
            <a:extLst>
              <a:ext uri="{FF2B5EF4-FFF2-40B4-BE49-F238E27FC236}">
                <a16:creationId xmlns:a16="http://schemas.microsoft.com/office/drawing/2014/main" id="{FEF9DC39-76C1-4F41-8C44-B3C75FCCFFF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p:spPr>
      </p:pic>
    </p:spTree>
    <p:extLst>
      <p:ext uri="{BB962C8B-B14F-4D97-AF65-F5344CB8AC3E}">
        <p14:creationId xmlns:p14="http://schemas.microsoft.com/office/powerpoint/2010/main" val="399273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317127"/>
            <a:ext cx="4575371" cy="1844215"/>
          </a:xfrm>
        </p:spPr>
        <p:txBody>
          <a:bodyPr/>
          <a:lstStyle/>
          <a:p>
            <a:r>
              <a:rPr lang="fr-FR" b="1" dirty="0"/>
              <a:t>Girls’ </a:t>
            </a:r>
            <a:r>
              <a:rPr lang="fr-FR" b="1" dirty="0" err="1"/>
              <a:t>equal</a:t>
            </a:r>
            <a:r>
              <a:rPr lang="fr-FR" b="1" dirty="0"/>
              <a:t> </a:t>
            </a:r>
            <a:r>
              <a:rPr lang="fr-FR" b="1" dirty="0" err="1"/>
              <a:t>rights</a:t>
            </a:r>
            <a:endParaRPr lang="sv-SE" b="1" dirty="0"/>
          </a:p>
        </p:txBody>
      </p:sp>
      <p:sp>
        <p:nvSpPr>
          <p:cNvPr id="9" name="Text Placeholder 9">
            <a:extLst>
              <a:ext uri="{FF2B5EF4-FFF2-40B4-BE49-F238E27FC236}">
                <a16:creationId xmlns:a16="http://schemas.microsoft.com/office/drawing/2014/main" id="{22B88800-96F5-AA43-9E48-1B122160E218}"/>
              </a:ext>
            </a:extLst>
          </p:cNvPr>
          <p:cNvSpPr txBox="1">
            <a:spLocks/>
          </p:cNvSpPr>
          <p:nvPr/>
        </p:nvSpPr>
        <p:spPr>
          <a:xfrm>
            <a:off x="838201" y="2005446"/>
            <a:ext cx="5327930" cy="4528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500" dirty="0"/>
              <a:t>Girls and boys </a:t>
            </a:r>
            <a:r>
              <a:rPr lang="sv-SE" sz="2500" dirty="0" err="1"/>
              <a:t>should</a:t>
            </a:r>
            <a:r>
              <a:rPr lang="sv-SE" sz="2500" dirty="0"/>
              <a:t> </a:t>
            </a:r>
            <a:r>
              <a:rPr lang="sv-SE" sz="2500" dirty="0" err="1"/>
              <a:t>have</a:t>
            </a:r>
            <a:r>
              <a:rPr lang="sv-SE" sz="2500" dirty="0"/>
              <a:t> the same </a:t>
            </a:r>
            <a:r>
              <a:rPr lang="sv-SE" sz="2500" dirty="0" err="1"/>
              <a:t>rights</a:t>
            </a:r>
            <a:r>
              <a:rPr lang="sv-SE" sz="2500" dirty="0"/>
              <a:t>. </a:t>
            </a:r>
          </a:p>
          <a:p>
            <a:r>
              <a:rPr lang="sv-SE" sz="2500" dirty="0" err="1"/>
              <a:t>This</a:t>
            </a:r>
            <a:r>
              <a:rPr lang="sv-SE" sz="2500" dirty="0"/>
              <a:t> is </a:t>
            </a:r>
            <a:r>
              <a:rPr lang="sv-SE" sz="2500" dirty="0" err="1"/>
              <a:t>stated</a:t>
            </a:r>
            <a:r>
              <a:rPr lang="sv-SE" sz="2500" dirty="0"/>
              <a:t> in the UN Convention on the </a:t>
            </a:r>
            <a:r>
              <a:rPr lang="sv-SE" sz="2500" dirty="0" err="1"/>
              <a:t>Rights</a:t>
            </a:r>
            <a:r>
              <a:rPr lang="sv-SE" sz="2500" dirty="0"/>
              <a:t> </a:t>
            </a:r>
            <a:r>
              <a:rPr lang="sv-SE" sz="2500" dirty="0" err="1"/>
              <a:t>of</a:t>
            </a:r>
            <a:r>
              <a:rPr lang="sv-SE" sz="2500" dirty="0"/>
              <a:t> the Child, </a:t>
            </a:r>
            <a:r>
              <a:rPr lang="sv-SE" sz="2500" dirty="0" err="1"/>
              <a:t>which</a:t>
            </a:r>
            <a:r>
              <a:rPr lang="sv-SE" sz="2500" dirty="0"/>
              <a:t> </a:t>
            </a:r>
            <a:r>
              <a:rPr lang="sv-SE" sz="2500" dirty="0" err="1"/>
              <a:t>our</a:t>
            </a:r>
            <a:r>
              <a:rPr lang="sv-SE" sz="2500" dirty="0"/>
              <a:t> country has to </a:t>
            </a:r>
            <a:r>
              <a:rPr lang="sv-SE" sz="2500" dirty="0" err="1"/>
              <a:t>follow</a:t>
            </a:r>
            <a:r>
              <a:rPr lang="sv-SE" sz="2500" dirty="0"/>
              <a:t>.</a:t>
            </a:r>
          </a:p>
          <a:p>
            <a:r>
              <a:rPr lang="sv-SE" sz="2500" dirty="0" err="1"/>
              <a:t>Are</a:t>
            </a:r>
            <a:r>
              <a:rPr lang="sv-SE" sz="2500" dirty="0"/>
              <a:t> </a:t>
            </a:r>
            <a:r>
              <a:rPr lang="sv-SE" sz="2500" dirty="0" err="1"/>
              <a:t>girls</a:t>
            </a:r>
            <a:r>
              <a:rPr lang="sv-SE" sz="2500" dirty="0"/>
              <a:t>’ </a:t>
            </a:r>
            <a:r>
              <a:rPr lang="sv-SE" sz="2500" dirty="0" err="1"/>
              <a:t>rights</a:t>
            </a:r>
            <a:r>
              <a:rPr lang="sv-SE" sz="2500" dirty="0"/>
              <a:t> </a:t>
            </a:r>
            <a:r>
              <a:rPr lang="sv-SE" sz="2500" dirty="0" err="1"/>
              <a:t>always</a:t>
            </a:r>
            <a:r>
              <a:rPr lang="sv-SE" sz="2500" dirty="0"/>
              <a:t> </a:t>
            </a:r>
            <a:r>
              <a:rPr lang="sv-SE" sz="2500" dirty="0" err="1"/>
              <a:t>respected</a:t>
            </a:r>
            <a:r>
              <a:rPr lang="sv-SE" sz="2500" dirty="0"/>
              <a:t> </a:t>
            </a:r>
            <a:r>
              <a:rPr lang="sv-SE" sz="2500" dirty="0" err="1"/>
              <a:t>where</a:t>
            </a:r>
            <a:r>
              <a:rPr lang="sv-SE" sz="2500" dirty="0"/>
              <a:t> </a:t>
            </a:r>
            <a:r>
              <a:rPr lang="sv-SE" sz="2500" dirty="0" err="1"/>
              <a:t>we</a:t>
            </a:r>
            <a:r>
              <a:rPr lang="sv-SE" sz="2500" dirty="0"/>
              <a:t> live and in </a:t>
            </a:r>
            <a:r>
              <a:rPr lang="sv-SE" sz="2500" dirty="0" err="1"/>
              <a:t>our</a:t>
            </a:r>
            <a:r>
              <a:rPr lang="sv-SE" sz="2500" dirty="0"/>
              <a:t> country?</a:t>
            </a:r>
          </a:p>
          <a:p>
            <a:r>
              <a:rPr lang="sv-SE" sz="2500" dirty="0" err="1"/>
              <a:t>What’s</a:t>
            </a:r>
            <a:r>
              <a:rPr lang="sv-SE" sz="2500" dirty="0"/>
              <a:t> it like for </a:t>
            </a:r>
            <a:r>
              <a:rPr lang="sv-SE" sz="2500" dirty="0" err="1"/>
              <a:t>girls</a:t>
            </a:r>
            <a:r>
              <a:rPr lang="sv-SE" sz="2500" dirty="0"/>
              <a:t> </a:t>
            </a:r>
            <a:r>
              <a:rPr lang="sv-SE" sz="2500" dirty="0" err="1"/>
              <a:t>where</a:t>
            </a:r>
            <a:r>
              <a:rPr lang="sv-SE" sz="2500" dirty="0"/>
              <a:t> </a:t>
            </a:r>
            <a:r>
              <a:rPr lang="sv-SE" sz="2500" dirty="0" err="1"/>
              <a:t>you</a:t>
            </a:r>
            <a:r>
              <a:rPr lang="sv-SE" sz="2500" dirty="0"/>
              <a:t> live, at </a:t>
            </a:r>
            <a:r>
              <a:rPr lang="sv-SE" sz="2500" dirty="0" err="1"/>
              <a:t>home</a:t>
            </a:r>
            <a:r>
              <a:rPr lang="sv-SE" sz="2500" dirty="0"/>
              <a:t>, in </a:t>
            </a:r>
            <a:r>
              <a:rPr lang="sv-SE" sz="2500" dirty="0" err="1"/>
              <a:t>school</a:t>
            </a:r>
            <a:r>
              <a:rPr lang="sv-SE" sz="2500" dirty="0"/>
              <a:t> and in </a:t>
            </a:r>
            <a:r>
              <a:rPr lang="sv-SE" sz="2500" dirty="0" err="1"/>
              <a:t>your</a:t>
            </a:r>
            <a:r>
              <a:rPr lang="sv-SE" sz="2500" dirty="0"/>
              <a:t> </a:t>
            </a:r>
            <a:r>
              <a:rPr lang="sv-SE" sz="2500" dirty="0" err="1"/>
              <a:t>free</a:t>
            </a:r>
            <a:r>
              <a:rPr lang="sv-SE" sz="2500" dirty="0"/>
              <a:t> </a:t>
            </a:r>
            <a:r>
              <a:rPr lang="sv-SE" sz="2500" dirty="0" err="1"/>
              <a:t>time</a:t>
            </a:r>
            <a:r>
              <a:rPr lang="sv-SE" sz="2500" dirty="0"/>
              <a:t>?</a:t>
            </a:r>
          </a:p>
          <a:p>
            <a:endParaRPr lang="sv-SE" sz="2500" dirty="0" err="1"/>
          </a:p>
        </p:txBody>
      </p:sp>
      <p:pic>
        <p:nvPicPr>
          <p:cNvPr id="7" name="Picture 6">
            <a:extLst>
              <a:ext uri="{FF2B5EF4-FFF2-40B4-BE49-F238E27FC236}">
                <a16:creationId xmlns:a16="http://schemas.microsoft.com/office/drawing/2014/main" id="{BD33A08E-F7F1-EB40-8EAC-65C61CD72C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9639" y="-20870"/>
            <a:ext cx="5512361" cy="6878870"/>
          </a:xfrm>
          <a:prstGeom prst="rect">
            <a:avLst/>
          </a:prstGeom>
        </p:spPr>
      </p:pic>
    </p:spTree>
    <p:extLst>
      <p:ext uri="{BB962C8B-B14F-4D97-AF65-F5344CB8AC3E}">
        <p14:creationId xmlns:p14="http://schemas.microsoft.com/office/powerpoint/2010/main" val="28576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7244</TotalTime>
  <Words>5691</Words>
  <Application>Microsoft Macintosh PowerPoint</Application>
  <PresentationFormat>Widescreen</PresentationFormat>
  <Paragraphs>389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Noto IKEA Latin</vt:lpstr>
      <vt:lpstr>Office Theme</vt:lpstr>
      <vt:lpstr>Child Rights &amp; Girls’ Rights</vt:lpstr>
      <vt:lpstr>The Rights of the Child</vt:lpstr>
      <vt:lpstr>The Rights of the Child </vt:lpstr>
      <vt:lpstr>With rights come  responsibilities </vt:lpstr>
      <vt:lpstr>PowerPoint Presentation</vt:lpstr>
      <vt:lpstr>What’s it like for you?</vt:lpstr>
      <vt:lpstr>Share and discuss</vt:lpstr>
      <vt:lpstr>5 minute break </vt:lpstr>
      <vt:lpstr>Girls’ equal rights</vt:lpstr>
      <vt:lpstr>Xadreque</vt:lpstr>
      <vt:lpstr>Rutendo</vt:lpstr>
      <vt:lpstr>What are girls’ rights?</vt:lpstr>
      <vt:lpstr>Protecting girls’ rights</vt:lpstr>
      <vt:lpstr>Girls have the right to go to school and get a good education.    Do all girls in our country and where we live have these rights?   </vt:lpstr>
      <vt:lpstr>Girls have the right to speak and be listened to.  Do all girls where you live and in our country have these rights?  </vt:lpstr>
      <vt:lpstr>Girls have the right to play, do sports and get enough rest.    Do all girls have these rights where you live and in our country?   </vt:lpstr>
      <vt:lpstr>Can girls have more time for play, rest and studying if boys take on a fairer share of the household chores?     Are there other ways of giving girls more free time?</vt:lpstr>
      <vt:lpstr>Do all girls where you live and in our country have protection from violence?      Are girls in general empowered and educated so that they can protect themselves and seek help when they need it?    </vt:lpstr>
      <vt:lpstr>Is child marriage a common problem in our country and where you live?    How does child marriage affect girls’ lives? </vt:lpstr>
      <vt:lpstr>Do girls have to work hard where you live and in our country?   How do you think that this affect girls’ lives?</vt:lpstr>
      <vt:lpstr>Do girls and boys have the same right to good health where you live and in our country? </vt:lpstr>
      <vt:lpstr>Group Dialogue</vt:lpstr>
      <vt:lpstr>5 minute break </vt:lpstr>
      <vt:lpstr>Create messages for change</vt:lpstr>
      <vt:lpstr>Present your ideas and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dc:title>
  <dc:creator>Microsoft Office User</dc:creator>
  <cp:lastModifiedBy>Carmilla Floyd</cp:lastModifiedBy>
  <cp:revision>353</cp:revision>
  <cp:lastPrinted>2021-11-04T16:15:01Z</cp:lastPrinted>
  <dcterms:created xsi:type="dcterms:W3CDTF">2021-03-03T14:09:20Z</dcterms:created>
  <dcterms:modified xsi:type="dcterms:W3CDTF">2021-11-23T14:21:33Z</dcterms:modified>
</cp:coreProperties>
</file>